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16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752" r:id="rId2"/>
    <p:sldId id="742" r:id="rId3"/>
    <p:sldId id="825" r:id="rId4"/>
    <p:sldId id="826" r:id="rId5"/>
    <p:sldId id="827" r:id="rId6"/>
    <p:sldId id="828" r:id="rId7"/>
    <p:sldId id="829" r:id="rId8"/>
    <p:sldId id="750" r:id="rId9"/>
    <p:sldId id="830" r:id="rId10"/>
    <p:sldId id="831" r:id="rId11"/>
    <p:sldId id="832" r:id="rId12"/>
    <p:sldId id="833" r:id="rId13"/>
    <p:sldId id="845" r:id="rId14"/>
    <p:sldId id="835" r:id="rId15"/>
    <p:sldId id="838" r:id="rId16"/>
    <p:sldId id="731" r:id="rId17"/>
    <p:sldId id="568" r:id="rId18"/>
    <p:sldId id="839" r:id="rId19"/>
    <p:sldId id="840" r:id="rId20"/>
    <p:sldId id="841" r:id="rId21"/>
    <p:sldId id="842" r:id="rId22"/>
    <p:sldId id="609" r:id="rId23"/>
    <p:sldId id="843" r:id="rId24"/>
    <p:sldId id="844" r:id="rId25"/>
    <p:sldId id="726" r:id="rId26"/>
    <p:sldId id="727" r:id="rId27"/>
    <p:sldId id="730" r:id="rId28"/>
    <p:sldId id="638" r:id="rId29"/>
    <p:sldId id="639" r:id="rId30"/>
    <p:sldId id="640" r:id="rId31"/>
    <p:sldId id="641" r:id="rId32"/>
    <p:sldId id="643" r:id="rId33"/>
    <p:sldId id="644" r:id="rId34"/>
    <p:sldId id="645" r:id="rId35"/>
    <p:sldId id="646" r:id="rId36"/>
    <p:sldId id="735" r:id="rId37"/>
    <p:sldId id="560" r:id="rId38"/>
    <p:sldId id="736" r:id="rId39"/>
    <p:sldId id="737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FFFFFF"/>
    <a:srgbClr val="FBFBFB"/>
    <a:srgbClr val="3082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50" autoAdjust="0"/>
    <p:restoredTop sz="94249" autoAdjust="0"/>
  </p:normalViewPr>
  <p:slideViewPr>
    <p:cSldViewPr snapToGrid="0">
      <p:cViewPr>
        <p:scale>
          <a:sx n="90" d="100"/>
          <a:sy n="90" d="100"/>
        </p:scale>
        <p:origin x="132" y="-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775763249041987"/>
          <c:y val="1.7852252230301551E-2"/>
          <c:w val="0.76214035176455452"/>
          <c:h val="0.9672708709111138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F22-434A-8513-CEBB63BD4A9D}"/>
              </c:ext>
            </c:extLst>
          </c:dPt>
          <c:dPt>
            <c:idx val="1"/>
            <c:bubble3D val="0"/>
            <c:spPr>
              <a:solidFill>
                <a:srgbClr val="E8451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F22-434A-8513-CEBB63BD4A9D}"/>
              </c:ext>
            </c:extLst>
          </c:dPt>
          <c:dPt>
            <c:idx val="2"/>
            <c:bubble3D val="0"/>
            <c:spPr>
              <a:solidFill>
                <a:srgbClr val="FF66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F22-434A-8513-CEBB63BD4A9D}"/>
              </c:ext>
            </c:extLst>
          </c:dPt>
          <c:dPt>
            <c:idx val="3"/>
            <c:bubble3D val="0"/>
            <c:spPr>
              <a:solidFill>
                <a:srgbClr val="FF993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F22-434A-8513-CEBB63BD4A9D}"/>
              </c:ext>
            </c:extLst>
          </c:dPt>
          <c:dPt>
            <c:idx val="4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FF22-434A-8513-CEBB63BD4A9D}"/>
              </c:ext>
            </c:extLst>
          </c:dPt>
          <c:dPt>
            <c:idx val="5"/>
            <c:bubble3D val="0"/>
            <c:spPr>
              <a:solidFill>
                <a:srgbClr val="D1D10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FF22-434A-8513-CEBB63BD4A9D}"/>
              </c:ext>
            </c:extLst>
          </c:dPt>
          <c:dPt>
            <c:idx val="6"/>
            <c:bubble3D val="0"/>
            <c:spPr>
              <a:solidFill>
                <a:srgbClr val="4EB9D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FF22-434A-8513-CEBB63BD4A9D}"/>
              </c:ext>
            </c:extLst>
          </c:dPt>
          <c:dPt>
            <c:idx val="7"/>
            <c:bubble3D val="0"/>
            <c:spPr>
              <a:solidFill>
                <a:srgbClr val="4D8DD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FF22-434A-8513-CEBB63BD4A9D}"/>
              </c:ext>
            </c:extLst>
          </c:dPt>
          <c:dPt>
            <c:idx val="8"/>
            <c:bubble3D val="0"/>
            <c:spPr>
              <a:solidFill>
                <a:srgbClr val="3558E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FF22-434A-8513-CEBB63BD4A9D}"/>
              </c:ext>
            </c:extLst>
          </c:dPt>
          <c:dPt>
            <c:idx val="9"/>
            <c:bubble3D val="0"/>
            <c:spPr>
              <a:solidFill>
                <a:srgbClr val="00508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FF22-434A-8513-CEBB63BD4A9D}"/>
              </c:ext>
            </c:extLst>
          </c:dPt>
          <c:dPt>
            <c:idx val="10"/>
            <c:bubble3D val="0"/>
            <c:spPr>
              <a:solidFill>
                <a:srgbClr val="002D4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FF22-434A-8513-CEBB63BD4A9D}"/>
              </c:ext>
            </c:extLst>
          </c:dPt>
          <c:dPt>
            <c:idx val="11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FF22-434A-8513-CEBB63BD4A9D}"/>
              </c:ext>
            </c:extLst>
          </c:dPt>
          <c:dPt>
            <c:idx val="1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FF22-434A-8513-CEBB63BD4A9D}"/>
              </c:ext>
            </c:extLst>
          </c:dPt>
          <c:dPt>
            <c:idx val="13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FF22-434A-8513-CEBB63BD4A9D}"/>
              </c:ext>
            </c:extLst>
          </c:dPt>
          <c:dPt>
            <c:idx val="14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F22-434A-8513-CEBB63BD4A9D}"/>
              </c:ext>
            </c:extLst>
          </c:dPt>
          <c:cat>
            <c:strRef>
              <c:f>Sheet1!$A$2:$A$16</c:f>
              <c:strCache>
                <c:ptCount val="15"/>
                <c:pt idx="0">
                  <c:v>Early Morning Bite</c:v>
                </c:pt>
                <c:pt idx="1">
                  <c:v>Breakfast For One</c:v>
                </c:pt>
                <c:pt idx="2">
                  <c:v>Family Breakfast</c:v>
                </c:pt>
                <c:pt idx="3">
                  <c:v>Breakfast @ Work / School</c:v>
                </c:pt>
                <c:pt idx="4">
                  <c:v>Mid Morning Snack</c:v>
                </c:pt>
                <c:pt idx="5">
                  <c:v>Lunch</c:v>
                </c:pt>
                <c:pt idx="6">
                  <c:v>Lunch Alternative</c:v>
                </c:pt>
                <c:pt idx="7">
                  <c:v>Afternoon Snack</c:v>
                </c:pt>
                <c:pt idx="8">
                  <c:v>After Work / School Bite</c:v>
                </c:pt>
                <c:pt idx="9">
                  <c:v>Dinner</c:v>
                </c:pt>
                <c:pt idx="10">
                  <c:v>Dinner Alternative</c:v>
                </c:pt>
                <c:pt idx="11">
                  <c:v>Evening Me</c:v>
                </c:pt>
                <c:pt idx="12">
                  <c:v>Evening We</c:v>
                </c:pt>
                <c:pt idx="13">
                  <c:v>Bedtime / Late Night Snack</c:v>
                </c:pt>
                <c:pt idx="14">
                  <c:v>REST</c:v>
                </c:pt>
              </c:strCache>
            </c:strRef>
          </c:cat>
          <c:val>
            <c:numRef>
              <c:f>Sheet1!$B$2:$B$16</c:f>
              <c:numCache>
                <c:formatCode>0.0%</c:formatCode>
                <c:ptCount val="15"/>
                <c:pt idx="0">
                  <c:v>1.4999999999999999E-2</c:v>
                </c:pt>
                <c:pt idx="1">
                  <c:v>4.4999999999999998E-2</c:v>
                </c:pt>
                <c:pt idx="2">
                  <c:v>4.4999999999999998E-2</c:v>
                </c:pt>
                <c:pt idx="3">
                  <c:v>0.01</c:v>
                </c:pt>
                <c:pt idx="4">
                  <c:v>2.5000000000000001E-2</c:v>
                </c:pt>
                <c:pt idx="5">
                  <c:v>7.4999999999999997E-2</c:v>
                </c:pt>
                <c:pt idx="6">
                  <c:v>2.5000000000000001E-2</c:v>
                </c:pt>
                <c:pt idx="7">
                  <c:v>0.04</c:v>
                </c:pt>
                <c:pt idx="8">
                  <c:v>2.5000000000000001E-2</c:v>
                </c:pt>
                <c:pt idx="9">
                  <c:v>0.09</c:v>
                </c:pt>
                <c:pt idx="10">
                  <c:v>1.4999999999999999E-2</c:v>
                </c:pt>
                <c:pt idx="11">
                  <c:v>0.02</c:v>
                </c:pt>
                <c:pt idx="12">
                  <c:v>2.5000000000000001E-2</c:v>
                </c:pt>
                <c:pt idx="13">
                  <c:v>0.04</c:v>
                </c:pt>
                <c:pt idx="14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22-434A-8513-CEBB63BD4A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70"/>
        <c:holeSize val="86"/>
      </c:doughnutChart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990-48CC-8A05-24F66E7D2258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990-48CC-8A05-24F66E7D225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990-48CC-8A05-24F66E7D22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E6A-41C0-A0A2-E0BFD478B381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E6A-41C0-A0A2-E0BFD478B38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E6A-41C0-A0A2-E0BFD478B381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0.28000000000000003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E6A-41C0-A0A2-E0BFD478B3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BB3-43E9-AADF-849A186529CA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BB3-43E9-AADF-849A186529C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EBB3-43E9-AADF-849A186529CA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0.28000000000000003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BB3-43E9-AADF-849A186529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</c:scaling>
        <c:delete val="1"/>
        <c:axPos val="b"/>
        <c:numFmt formatCode="0%" sourceLinked="1"/>
        <c:majorTickMark val="none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FC9-43D5-B703-03366479CB86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FC9-43D5-B703-03366479CB8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5FC9-43D5-B703-03366479CB86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FC9-43D5-B703-03366479CB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  <c:min val="0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6CD-4326-932B-5DEC2245C4D7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6CD-4326-932B-5DEC2245C4D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6CD-4326-932B-5DEC2245C4D7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6CD-4326-932B-5DEC2245C4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DB9-48D5-A78E-53246E4D5BD9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DB9-48D5-A78E-53246E4D5BD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DB9-48D5-A78E-53246E4D5BD9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DB9-48D5-A78E-53246E4D5B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  <c:min val="0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E40-4E65-9C46-4E591E80CD04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E40-4E65-9C46-4E591E80CD0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E40-4E65-9C46-4E591E80CD04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E40-4E65-9C46-4E591E80CD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  <c:min val="0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AAD-40EB-B927-8EA7DC4C7577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AAD-40EB-B927-8EA7DC4C757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AAD-40EB-B927-8EA7DC4C75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</c:scaling>
        <c:delete val="1"/>
        <c:axPos val="b"/>
        <c:numFmt formatCode="0%" sourceLinked="1"/>
        <c:majorTickMark val="none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80" b="0" i="0" u="none" strike="noStrike" kern="1200" spc="0" baseline="0">
                <a:solidFill>
                  <a:schemeClr val="bg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pPr>
            <a:r>
              <a:rPr lang="en-US"/>
              <a:t> 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80" b="0" i="0" u="none" strike="noStrike" kern="1200" spc="0" baseline="0">
              <a:solidFill>
                <a:schemeClr val="bg1"/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7.9158183550058395E-2"/>
          <c:w val="1"/>
          <c:h val="0.8938337513429119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Early Morning Bite</c:v>
                </c:pt>
              </c:strCache>
            </c:strRef>
          </c:tx>
          <c:spPr>
            <a:solidFill>
              <a:srgbClr val="C00000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0.03</c:v>
                </c:pt>
                <c:pt idx="1">
                  <c:v>0.04</c:v>
                </c:pt>
                <c:pt idx="2">
                  <c:v>0.02</c:v>
                </c:pt>
                <c:pt idx="3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72F-F842-9CF5-50CAB1B2292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Breakfast for One</c:v>
                </c:pt>
              </c:strCache>
            </c:strRef>
          </c:tx>
          <c:spPr>
            <a:solidFill>
              <a:srgbClr val="E84518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3"/>
              <c:layout>
                <c:manualLayout>
                  <c:x val="4.19883014641023E-3"/>
                  <c:y val="-7.116077096967780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72F-F842-9CF5-50CAB1B2292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0.09</c:v>
                </c:pt>
                <c:pt idx="1">
                  <c:v>0.11</c:v>
                </c:pt>
                <c:pt idx="2">
                  <c:v>0.08</c:v>
                </c:pt>
                <c:pt idx="3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72F-F842-9CF5-50CAB1B2292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Family Breakfast</c:v>
                </c:pt>
              </c:strCache>
            </c:strRef>
          </c:tx>
          <c:spPr>
            <a:solidFill>
              <a:srgbClr val="FF6600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0.09</c:v>
                </c:pt>
                <c:pt idx="1">
                  <c:v>0.08</c:v>
                </c:pt>
                <c:pt idx="2">
                  <c:v>0.1</c:v>
                </c:pt>
                <c:pt idx="3">
                  <c:v>0.18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72F-F842-9CF5-50CAB1B2292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Breakfast at Work/School</c:v>
                </c:pt>
              </c:strCache>
            </c:strRef>
          </c:tx>
          <c:spPr>
            <a:solidFill>
              <a:srgbClr val="FF9933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Sheet1!$E$2:$E$5</c:f>
              <c:numCache>
                <c:formatCode>0%</c:formatCode>
                <c:ptCount val="4"/>
                <c:pt idx="0">
                  <c:v>0.02</c:v>
                </c:pt>
                <c:pt idx="1">
                  <c:v>0.02</c:v>
                </c:pt>
                <c:pt idx="2">
                  <c:v>0.01</c:v>
                </c:pt>
                <c:pt idx="3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72F-F842-9CF5-50CAB1B2292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Mid Morning Snack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2"/>
              <c:layout>
                <c:manualLayout>
                  <c:x val="8.3976602928204705E-3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72F-F842-9CF5-50CAB1B2292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Sheet1!$F$2:$F$5</c:f>
              <c:numCache>
                <c:formatCode>0%</c:formatCode>
                <c:ptCount val="4"/>
                <c:pt idx="0">
                  <c:v>0.05</c:v>
                </c:pt>
                <c:pt idx="1">
                  <c:v>0.05</c:v>
                </c:pt>
                <c:pt idx="2">
                  <c:v>0.05</c:v>
                </c:pt>
                <c:pt idx="3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872F-F842-9CF5-50CAB1B2292B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Lunch</c:v>
                </c:pt>
              </c:strCache>
            </c:strRef>
          </c:tx>
          <c:spPr>
            <a:solidFill>
              <a:srgbClr val="D1D105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Sheet1!$G$2:$G$5</c:f>
              <c:numCache>
                <c:formatCode>0%</c:formatCode>
                <c:ptCount val="4"/>
                <c:pt idx="0">
                  <c:v>0.15</c:v>
                </c:pt>
                <c:pt idx="1">
                  <c:v>0.15</c:v>
                </c:pt>
                <c:pt idx="2">
                  <c:v>0.15</c:v>
                </c:pt>
                <c:pt idx="3">
                  <c:v>0.17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872F-F842-9CF5-50CAB1B2292B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Lunch Alternative</c:v>
                </c:pt>
              </c:strCache>
            </c:strRef>
          </c:tx>
          <c:spPr>
            <a:solidFill>
              <a:srgbClr val="4EB9D2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Sheet1!$H$2:$H$5</c:f>
              <c:numCache>
                <c:formatCode>0%</c:formatCode>
                <c:ptCount val="4"/>
                <c:pt idx="0">
                  <c:v>0.05</c:v>
                </c:pt>
                <c:pt idx="1">
                  <c:v>0.06</c:v>
                </c:pt>
                <c:pt idx="2">
                  <c:v>0.04</c:v>
                </c:pt>
                <c:pt idx="3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872F-F842-9CF5-50CAB1B2292B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Afternoon Snack</c:v>
                </c:pt>
              </c:strCache>
            </c:strRef>
          </c:tx>
          <c:spPr>
            <a:solidFill>
              <a:srgbClr val="4D8DD3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Sheet1!$I$2:$I$5</c:f>
              <c:numCache>
                <c:formatCode>0%</c:formatCode>
                <c:ptCount val="4"/>
                <c:pt idx="0">
                  <c:v>0.08</c:v>
                </c:pt>
                <c:pt idx="1">
                  <c:v>0.08</c:v>
                </c:pt>
                <c:pt idx="2">
                  <c:v>0.08</c:v>
                </c:pt>
                <c:pt idx="3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872F-F842-9CF5-50CAB1B2292B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After Work/School Bite</c:v>
                </c:pt>
              </c:strCache>
            </c:strRef>
          </c:tx>
          <c:spPr>
            <a:solidFill>
              <a:srgbClr val="3558EB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Sheet1!$J$2:$J$5</c:f>
              <c:numCache>
                <c:formatCode>0%</c:formatCode>
                <c:ptCount val="4"/>
                <c:pt idx="0">
                  <c:v>0.05</c:v>
                </c:pt>
                <c:pt idx="1">
                  <c:v>0.03</c:v>
                </c:pt>
                <c:pt idx="2">
                  <c:v>0.08</c:v>
                </c:pt>
                <c:pt idx="3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872F-F842-9CF5-50CAB1B2292B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Dinner</c:v>
                </c:pt>
              </c:strCache>
            </c:strRef>
          </c:tx>
          <c:spPr>
            <a:solidFill>
              <a:srgbClr val="005086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Sheet1!$K$2:$K$5</c:f>
              <c:numCache>
                <c:formatCode>0%</c:formatCode>
                <c:ptCount val="4"/>
                <c:pt idx="0">
                  <c:v>0.19</c:v>
                </c:pt>
                <c:pt idx="1">
                  <c:v>0.19</c:v>
                </c:pt>
                <c:pt idx="2">
                  <c:v>0.19</c:v>
                </c:pt>
                <c:pt idx="3">
                  <c:v>0.19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872F-F842-9CF5-50CAB1B2292B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Dinner Alternative</c:v>
                </c:pt>
              </c:strCache>
            </c:strRef>
          </c:tx>
          <c:spPr>
            <a:solidFill>
              <a:srgbClr val="002D4C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layout>
                <c:manualLayout>
                  <c:x val="-6.2982452196153503E-3"/>
                  <c:y val="1.8677857943243101E-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72F-F842-9CF5-50CAB1B2292B}"/>
                </c:ext>
              </c:extLst>
            </c:dLbl>
            <c:dLbl>
              <c:idx val="1"/>
              <c:layout>
                <c:manualLayout>
                  <c:x val="-1.04970753660256E-2"/>
                  <c:y val="1.8677857941068701E-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72F-F842-9CF5-50CAB1B2292B}"/>
                </c:ext>
              </c:extLst>
            </c:dLbl>
            <c:dLbl>
              <c:idx val="2"/>
              <c:layout>
                <c:manualLayout>
                  <c:x val="-1.2596490439230799E-2"/>
                  <c:y val="1.86778579497663E-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72F-F842-9CF5-50CAB1B2292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Sheet1!$L$2:$L$5</c:f>
              <c:numCache>
                <c:formatCode>0%</c:formatCode>
                <c:ptCount val="4"/>
                <c:pt idx="0">
                  <c:v>0.03</c:v>
                </c:pt>
                <c:pt idx="1">
                  <c:v>0.03</c:v>
                </c:pt>
                <c:pt idx="2">
                  <c:v>0.02</c:v>
                </c:pt>
                <c:pt idx="3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872F-F842-9CF5-50CAB1B2292B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Evening Me</c:v>
                </c:pt>
              </c:strCache>
            </c:strRef>
          </c:tx>
          <c:spPr>
            <a:solidFill>
              <a:srgbClr val="404040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Sheet1!$M$2:$M$5</c:f>
              <c:numCache>
                <c:formatCode>0%</c:formatCode>
                <c:ptCount val="4"/>
                <c:pt idx="0">
                  <c:v>0.04</c:v>
                </c:pt>
                <c:pt idx="1">
                  <c:v>0.04</c:v>
                </c:pt>
                <c:pt idx="2">
                  <c:v>0.04</c:v>
                </c:pt>
                <c:pt idx="3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872F-F842-9CF5-50CAB1B2292B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Evening We</c:v>
                </c:pt>
              </c:strCache>
            </c:strRef>
          </c:tx>
          <c:spPr>
            <a:solidFill>
              <a:srgbClr val="7F7F7F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Sheet1!$N$2:$N$5</c:f>
              <c:numCache>
                <c:formatCode>0%</c:formatCode>
                <c:ptCount val="4"/>
                <c:pt idx="0">
                  <c:v>0.05</c:v>
                </c:pt>
                <c:pt idx="1">
                  <c:v>0.04</c:v>
                </c:pt>
                <c:pt idx="2">
                  <c:v>0.05</c:v>
                </c:pt>
                <c:pt idx="3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872F-F842-9CF5-50CAB1B2292B}"/>
            </c:ext>
          </c:extLst>
        </c:ser>
        <c:ser>
          <c:idx val="13"/>
          <c:order val="13"/>
          <c:tx>
            <c:strRef>
              <c:f>Sheet1!$O$1</c:f>
              <c:strCache>
                <c:ptCount val="1"/>
                <c:pt idx="0">
                  <c:v>Bedtime/Late Night Snack</c:v>
                </c:pt>
              </c:strCache>
            </c:strRef>
          </c:tx>
          <c:spPr>
            <a:solidFill>
              <a:srgbClr val="BFBFBF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TOTAL POPULATION OF ADULTS, TEENS AND KIDS</c:v>
                </c:pt>
                <c:pt idx="1">
                  <c:v>Adults Age 18-70</c:v>
                </c:pt>
                <c:pt idx="2">
                  <c:v>Teens Age 13-17</c:v>
                </c:pt>
                <c:pt idx="3">
                  <c:v>Kids Age 4-12</c:v>
                </c:pt>
              </c:strCache>
            </c:strRef>
          </c:cat>
          <c:val>
            <c:numRef>
              <c:f>Sheet1!$O$2:$O$5</c:f>
              <c:numCache>
                <c:formatCode>0%</c:formatCode>
                <c:ptCount val="4"/>
                <c:pt idx="0">
                  <c:v>0.08</c:v>
                </c:pt>
                <c:pt idx="1">
                  <c:v>0.08</c:v>
                </c:pt>
                <c:pt idx="2">
                  <c:v>0.09</c:v>
                </c:pt>
                <c:pt idx="3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7-872F-F842-9CF5-50CAB1B229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5"/>
        <c:overlap val="100"/>
        <c:axId val="192397712"/>
        <c:axId val="192401680"/>
      </c:barChart>
      <c:catAx>
        <c:axId val="192397712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2401680"/>
        <c:crosses val="autoZero"/>
        <c:auto val="1"/>
        <c:lblAlgn val="ctr"/>
        <c:lblOffset val="100"/>
        <c:noMultiLvlLbl val="0"/>
      </c:catAx>
      <c:valAx>
        <c:axId val="192401680"/>
        <c:scaling>
          <c:orientation val="minMax"/>
          <c:max val="1"/>
        </c:scaling>
        <c:delete val="1"/>
        <c:axPos val="t"/>
        <c:numFmt formatCode="0%" sourceLinked="1"/>
        <c:majorTickMark val="none"/>
        <c:minorTickMark val="none"/>
        <c:tickLblPos val="nextTo"/>
        <c:crossAx val="192397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900">
          <a:solidFill>
            <a:schemeClr val="bg1"/>
          </a:solidFill>
          <a:latin typeface="Franklin Gothic Book" panose="020B0503020102020204" pitchFamily="34" charset="0"/>
        </a:defRPr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4407717998983501E-2"/>
          <c:y val="0"/>
          <c:w val="0.98559228200101601"/>
          <c:h val="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 w="9525"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149-1747-8C7C-C03605FD000C}"/>
              </c:ext>
            </c:extLst>
          </c:dPt>
          <c:dPt>
            <c:idx val="1"/>
            <c:invertIfNegative val="0"/>
            <c:bubble3D val="0"/>
            <c:spPr>
              <a:solidFill>
                <a:srgbClr val="E84518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E149-1747-8C7C-C03605FD000C}"/>
              </c:ext>
            </c:extLst>
          </c:dPt>
          <c:dPt>
            <c:idx val="2"/>
            <c:invertIfNegative val="0"/>
            <c:bubble3D val="0"/>
            <c:spPr>
              <a:solidFill>
                <a:srgbClr val="FF66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149-1747-8C7C-C03605FD000C}"/>
              </c:ext>
            </c:extLst>
          </c:dPt>
          <c:dPt>
            <c:idx val="3"/>
            <c:invertIfNegative val="0"/>
            <c:bubble3D val="0"/>
            <c:spPr>
              <a:solidFill>
                <a:srgbClr val="FF9933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E149-1747-8C7C-C03605FD000C}"/>
              </c:ext>
            </c:extLst>
          </c:dPt>
          <c:dPt>
            <c:idx val="4"/>
            <c:invertIfNegative val="0"/>
            <c:bubble3D val="0"/>
            <c:spPr>
              <a:solidFill>
                <a:srgbClr val="FFC0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149-1747-8C7C-C03605FD000C}"/>
              </c:ext>
            </c:extLst>
          </c:dPt>
          <c:dPt>
            <c:idx val="5"/>
            <c:invertIfNegative val="0"/>
            <c:bubble3D val="0"/>
            <c:spPr>
              <a:solidFill>
                <a:srgbClr val="D1D105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E149-1747-8C7C-C03605FD000C}"/>
              </c:ext>
            </c:extLst>
          </c:dPt>
          <c:dPt>
            <c:idx val="6"/>
            <c:invertIfNegative val="0"/>
            <c:bubble3D val="0"/>
            <c:spPr>
              <a:solidFill>
                <a:srgbClr val="4EB9D2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149-1747-8C7C-C03605FD000C}"/>
              </c:ext>
            </c:extLst>
          </c:dPt>
          <c:dPt>
            <c:idx val="7"/>
            <c:invertIfNegative val="0"/>
            <c:bubble3D val="0"/>
            <c:spPr>
              <a:solidFill>
                <a:srgbClr val="4D8DD3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E149-1747-8C7C-C03605FD000C}"/>
              </c:ext>
            </c:extLst>
          </c:dPt>
          <c:dPt>
            <c:idx val="8"/>
            <c:invertIfNegative val="0"/>
            <c:bubble3D val="0"/>
            <c:spPr>
              <a:solidFill>
                <a:srgbClr val="3558EB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E149-1747-8C7C-C03605FD000C}"/>
              </c:ext>
            </c:extLst>
          </c:dPt>
          <c:dPt>
            <c:idx val="9"/>
            <c:invertIfNegative val="0"/>
            <c:bubble3D val="0"/>
            <c:spPr>
              <a:solidFill>
                <a:srgbClr val="005086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E149-1747-8C7C-C03605FD000C}"/>
              </c:ext>
            </c:extLst>
          </c:dPt>
          <c:dPt>
            <c:idx val="10"/>
            <c:invertIfNegative val="0"/>
            <c:bubble3D val="0"/>
            <c:spPr>
              <a:solidFill>
                <a:srgbClr val="002D4C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E149-1747-8C7C-C03605FD000C}"/>
              </c:ext>
            </c:extLst>
          </c:dPt>
          <c:dPt>
            <c:idx val="11"/>
            <c:invertIfNegative val="0"/>
            <c:bubble3D val="0"/>
            <c:spPr>
              <a:solidFill>
                <a:srgbClr val="40404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E149-1747-8C7C-C03605FD000C}"/>
              </c:ext>
            </c:extLst>
          </c:dPt>
          <c:dPt>
            <c:idx val="12"/>
            <c:invertIfNegative val="0"/>
            <c:bubble3D val="0"/>
            <c:spPr>
              <a:solidFill>
                <a:srgbClr val="7F7F7F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E149-1747-8C7C-C03605FD000C}"/>
              </c:ext>
            </c:extLst>
          </c:dPt>
          <c:dPt>
            <c:idx val="13"/>
            <c:invertIfNegative val="0"/>
            <c:bubble3D val="0"/>
            <c:spPr>
              <a:solidFill>
                <a:srgbClr val="BFBFBF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E149-1747-8C7C-C03605FD000C}"/>
              </c:ext>
            </c:extLst>
          </c:dPt>
          <c:cat>
            <c:strRef>
              <c:f>Sheet1!$A$2:$A$15</c:f>
              <c:strCache>
                <c:ptCount val="1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  <c:pt idx="9">
                  <c:v>Category 10</c:v>
                </c:pt>
                <c:pt idx="10">
                  <c:v>Category 11</c:v>
                </c:pt>
                <c:pt idx="11">
                  <c:v>Category 12</c:v>
                </c:pt>
                <c:pt idx="12">
                  <c:v>Category 13</c:v>
                </c:pt>
                <c:pt idx="13">
                  <c:v>Category 14</c:v>
                </c:pt>
              </c:strCache>
            </c:strRef>
          </c:cat>
          <c:val>
            <c:numRef>
              <c:f>Sheet1!$B$2:$B$15</c:f>
              <c:numCache>
                <c:formatCode>0%</c:formatCode>
                <c:ptCount val="14"/>
                <c:pt idx="0">
                  <c:v>0.68</c:v>
                </c:pt>
                <c:pt idx="1">
                  <c:v>0.94</c:v>
                </c:pt>
                <c:pt idx="2">
                  <c:v>0.87</c:v>
                </c:pt>
                <c:pt idx="3">
                  <c:v>0</c:v>
                </c:pt>
                <c:pt idx="4">
                  <c:v>0.52</c:v>
                </c:pt>
                <c:pt idx="5">
                  <c:v>0.53</c:v>
                </c:pt>
                <c:pt idx="6">
                  <c:v>0.59</c:v>
                </c:pt>
                <c:pt idx="7">
                  <c:v>0.68</c:v>
                </c:pt>
                <c:pt idx="8">
                  <c:v>0.72</c:v>
                </c:pt>
                <c:pt idx="9">
                  <c:v>0.85</c:v>
                </c:pt>
                <c:pt idx="10">
                  <c:v>0.72</c:v>
                </c:pt>
                <c:pt idx="11">
                  <c:v>0.94</c:v>
                </c:pt>
                <c:pt idx="12">
                  <c:v>0.82</c:v>
                </c:pt>
                <c:pt idx="13">
                  <c:v>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49-1747-8C7C-C03605FD000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7E7E7"/>
            </a:solidFill>
            <a:ln>
              <a:solidFill>
                <a:schemeClr val="bg1"/>
              </a:solidFill>
            </a:ln>
            <a:effectLst/>
          </c:spPr>
          <c:invertIfNegative val="0"/>
          <c:cat>
            <c:strRef>
              <c:f>Sheet1!$A$2:$A$15</c:f>
              <c:strCache>
                <c:ptCount val="1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  <c:pt idx="9">
                  <c:v>Category 10</c:v>
                </c:pt>
                <c:pt idx="10">
                  <c:v>Category 11</c:v>
                </c:pt>
                <c:pt idx="11">
                  <c:v>Category 12</c:v>
                </c:pt>
                <c:pt idx="12">
                  <c:v>Category 13</c:v>
                </c:pt>
                <c:pt idx="13">
                  <c:v>Category 14</c:v>
                </c:pt>
              </c:strCache>
            </c:strRef>
          </c:cat>
          <c:val>
            <c:numRef>
              <c:f>Sheet1!$C$2:$C$15</c:f>
              <c:numCache>
                <c:formatCode>0%</c:formatCode>
                <c:ptCount val="14"/>
                <c:pt idx="0">
                  <c:v>0.32</c:v>
                </c:pt>
                <c:pt idx="1">
                  <c:v>6.0000000000000102E-2</c:v>
                </c:pt>
                <c:pt idx="2">
                  <c:v>0.13</c:v>
                </c:pt>
                <c:pt idx="3">
                  <c:v>1</c:v>
                </c:pt>
                <c:pt idx="4">
                  <c:v>0.48</c:v>
                </c:pt>
                <c:pt idx="5">
                  <c:v>0.47</c:v>
                </c:pt>
                <c:pt idx="6">
                  <c:v>0.41</c:v>
                </c:pt>
                <c:pt idx="7">
                  <c:v>0.32</c:v>
                </c:pt>
                <c:pt idx="8">
                  <c:v>0.28000000000000003</c:v>
                </c:pt>
                <c:pt idx="9">
                  <c:v>0.15</c:v>
                </c:pt>
                <c:pt idx="10">
                  <c:v>0.28000000000000003</c:v>
                </c:pt>
                <c:pt idx="11">
                  <c:v>6.0000000000000102E-2</c:v>
                </c:pt>
                <c:pt idx="12">
                  <c:v>0.18</c:v>
                </c:pt>
                <c:pt idx="13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149-1747-8C7C-C03605FD00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0"/>
        <c:overlap val="100"/>
        <c:axId val="210935696"/>
        <c:axId val="461055200"/>
      </c:barChart>
      <c:catAx>
        <c:axId val="210935696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461055200"/>
        <c:crosses val="autoZero"/>
        <c:auto val="1"/>
        <c:lblAlgn val="ctr"/>
        <c:lblOffset val="100"/>
        <c:noMultiLvlLbl val="0"/>
      </c:catAx>
      <c:valAx>
        <c:axId val="461055200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210935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300"/>
        <c:holeSize val="77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4407717998983501E-2"/>
          <c:y val="0"/>
          <c:w val="0.98559228200101601"/>
          <c:h val="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 w="9525"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5D1-4A1C-B208-82782316091C}"/>
              </c:ext>
            </c:extLst>
          </c:dPt>
          <c:dPt>
            <c:idx val="1"/>
            <c:invertIfNegative val="0"/>
            <c:bubble3D val="0"/>
            <c:spPr>
              <a:solidFill>
                <a:srgbClr val="E84518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5D1-4A1C-B208-82782316091C}"/>
              </c:ext>
            </c:extLst>
          </c:dPt>
          <c:dPt>
            <c:idx val="2"/>
            <c:invertIfNegative val="0"/>
            <c:bubble3D val="0"/>
            <c:spPr>
              <a:solidFill>
                <a:srgbClr val="FF66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5D1-4A1C-B208-82782316091C}"/>
              </c:ext>
            </c:extLst>
          </c:dPt>
          <c:dPt>
            <c:idx val="3"/>
            <c:invertIfNegative val="0"/>
            <c:bubble3D val="0"/>
            <c:spPr>
              <a:solidFill>
                <a:srgbClr val="FF9933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5D1-4A1C-B208-82782316091C}"/>
              </c:ext>
            </c:extLst>
          </c:dPt>
          <c:dPt>
            <c:idx val="4"/>
            <c:invertIfNegative val="0"/>
            <c:bubble3D val="0"/>
            <c:spPr>
              <a:solidFill>
                <a:srgbClr val="FFC0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5D1-4A1C-B208-82782316091C}"/>
              </c:ext>
            </c:extLst>
          </c:dPt>
          <c:dPt>
            <c:idx val="5"/>
            <c:invertIfNegative val="0"/>
            <c:bubble3D val="0"/>
            <c:spPr>
              <a:solidFill>
                <a:srgbClr val="D1D105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65D1-4A1C-B208-82782316091C}"/>
              </c:ext>
            </c:extLst>
          </c:dPt>
          <c:dPt>
            <c:idx val="6"/>
            <c:invertIfNegative val="0"/>
            <c:bubble3D val="0"/>
            <c:spPr>
              <a:solidFill>
                <a:srgbClr val="4EB9D2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65D1-4A1C-B208-82782316091C}"/>
              </c:ext>
            </c:extLst>
          </c:dPt>
          <c:dPt>
            <c:idx val="7"/>
            <c:invertIfNegative val="0"/>
            <c:bubble3D val="0"/>
            <c:spPr>
              <a:solidFill>
                <a:srgbClr val="4D8DD3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65D1-4A1C-B208-82782316091C}"/>
              </c:ext>
            </c:extLst>
          </c:dPt>
          <c:dPt>
            <c:idx val="8"/>
            <c:invertIfNegative val="0"/>
            <c:bubble3D val="0"/>
            <c:spPr>
              <a:solidFill>
                <a:srgbClr val="3558EB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65D1-4A1C-B208-82782316091C}"/>
              </c:ext>
            </c:extLst>
          </c:dPt>
          <c:dPt>
            <c:idx val="9"/>
            <c:invertIfNegative val="0"/>
            <c:bubble3D val="0"/>
            <c:spPr>
              <a:solidFill>
                <a:srgbClr val="005086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65D1-4A1C-B208-82782316091C}"/>
              </c:ext>
            </c:extLst>
          </c:dPt>
          <c:dPt>
            <c:idx val="10"/>
            <c:invertIfNegative val="0"/>
            <c:bubble3D val="0"/>
            <c:spPr>
              <a:solidFill>
                <a:srgbClr val="002D4C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65D1-4A1C-B208-82782316091C}"/>
              </c:ext>
            </c:extLst>
          </c:dPt>
          <c:dPt>
            <c:idx val="11"/>
            <c:invertIfNegative val="0"/>
            <c:bubble3D val="0"/>
            <c:spPr>
              <a:solidFill>
                <a:srgbClr val="40404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65D1-4A1C-B208-82782316091C}"/>
              </c:ext>
            </c:extLst>
          </c:dPt>
          <c:dPt>
            <c:idx val="12"/>
            <c:invertIfNegative val="0"/>
            <c:bubble3D val="0"/>
            <c:spPr>
              <a:solidFill>
                <a:srgbClr val="7F7F7F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65D1-4A1C-B208-82782316091C}"/>
              </c:ext>
            </c:extLst>
          </c:dPt>
          <c:dPt>
            <c:idx val="13"/>
            <c:invertIfNegative val="0"/>
            <c:bubble3D val="0"/>
            <c:spPr>
              <a:solidFill>
                <a:srgbClr val="BFBFBF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65D1-4A1C-B208-82782316091C}"/>
              </c:ext>
            </c:extLst>
          </c:dPt>
          <c:cat>
            <c:strRef>
              <c:f>Sheet1!$A$2:$A$15</c:f>
              <c:strCache>
                <c:ptCount val="1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  <c:pt idx="9">
                  <c:v>Category 10</c:v>
                </c:pt>
                <c:pt idx="10">
                  <c:v>Category 11</c:v>
                </c:pt>
                <c:pt idx="11">
                  <c:v>Category 12</c:v>
                </c:pt>
                <c:pt idx="12">
                  <c:v>Category 13</c:v>
                </c:pt>
                <c:pt idx="13">
                  <c:v>Category 14</c:v>
                </c:pt>
              </c:strCache>
            </c:strRef>
          </c:cat>
          <c:val>
            <c:numRef>
              <c:f>Sheet1!$B$2:$B$15</c:f>
              <c:numCache>
                <c:formatCode>0%</c:formatCode>
                <c:ptCount val="14"/>
                <c:pt idx="0">
                  <c:v>0.68</c:v>
                </c:pt>
                <c:pt idx="1">
                  <c:v>0.94</c:v>
                </c:pt>
                <c:pt idx="2">
                  <c:v>0.87</c:v>
                </c:pt>
                <c:pt idx="3">
                  <c:v>0</c:v>
                </c:pt>
                <c:pt idx="4">
                  <c:v>0.52</c:v>
                </c:pt>
                <c:pt idx="5">
                  <c:v>0.53</c:v>
                </c:pt>
                <c:pt idx="6">
                  <c:v>0.59</c:v>
                </c:pt>
                <c:pt idx="7">
                  <c:v>0.68</c:v>
                </c:pt>
                <c:pt idx="8">
                  <c:v>0.72</c:v>
                </c:pt>
                <c:pt idx="9">
                  <c:v>0.85</c:v>
                </c:pt>
                <c:pt idx="10">
                  <c:v>0.72</c:v>
                </c:pt>
                <c:pt idx="11">
                  <c:v>0.94</c:v>
                </c:pt>
                <c:pt idx="12">
                  <c:v>0.82</c:v>
                </c:pt>
                <c:pt idx="13">
                  <c:v>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65D1-4A1C-B208-82782316091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7E7E7"/>
            </a:solidFill>
            <a:ln>
              <a:solidFill>
                <a:schemeClr val="bg1"/>
              </a:solidFill>
            </a:ln>
            <a:effectLst/>
          </c:spPr>
          <c:invertIfNegative val="0"/>
          <c:cat>
            <c:strRef>
              <c:f>Sheet1!$A$2:$A$15</c:f>
              <c:strCache>
                <c:ptCount val="1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  <c:pt idx="9">
                  <c:v>Category 10</c:v>
                </c:pt>
                <c:pt idx="10">
                  <c:v>Category 11</c:v>
                </c:pt>
                <c:pt idx="11">
                  <c:v>Category 12</c:v>
                </c:pt>
                <c:pt idx="12">
                  <c:v>Category 13</c:v>
                </c:pt>
                <c:pt idx="13">
                  <c:v>Category 14</c:v>
                </c:pt>
              </c:strCache>
            </c:strRef>
          </c:cat>
          <c:val>
            <c:numRef>
              <c:f>Sheet1!$C$2:$C$15</c:f>
              <c:numCache>
                <c:formatCode>0%</c:formatCode>
                <c:ptCount val="14"/>
                <c:pt idx="0">
                  <c:v>0.32</c:v>
                </c:pt>
                <c:pt idx="1">
                  <c:v>6.0000000000000102E-2</c:v>
                </c:pt>
                <c:pt idx="2">
                  <c:v>0.13</c:v>
                </c:pt>
                <c:pt idx="3">
                  <c:v>1</c:v>
                </c:pt>
                <c:pt idx="4">
                  <c:v>0.48</c:v>
                </c:pt>
                <c:pt idx="5">
                  <c:v>0.47</c:v>
                </c:pt>
                <c:pt idx="6">
                  <c:v>0.41</c:v>
                </c:pt>
                <c:pt idx="7">
                  <c:v>0.32</c:v>
                </c:pt>
                <c:pt idx="8">
                  <c:v>0.28000000000000003</c:v>
                </c:pt>
                <c:pt idx="9">
                  <c:v>0.15</c:v>
                </c:pt>
                <c:pt idx="10">
                  <c:v>0.28000000000000003</c:v>
                </c:pt>
                <c:pt idx="11">
                  <c:v>6.0000000000000102E-2</c:v>
                </c:pt>
                <c:pt idx="12">
                  <c:v>0.18</c:v>
                </c:pt>
                <c:pt idx="13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D-65D1-4A1C-B208-8278231609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0"/>
        <c:overlap val="100"/>
        <c:axId val="210935696"/>
        <c:axId val="461055200"/>
      </c:barChart>
      <c:catAx>
        <c:axId val="210935696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461055200"/>
        <c:crosses val="autoZero"/>
        <c:auto val="1"/>
        <c:lblAlgn val="ctr"/>
        <c:lblOffset val="100"/>
        <c:noMultiLvlLbl val="0"/>
      </c:catAx>
      <c:valAx>
        <c:axId val="461055200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210935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4407717998983501E-2"/>
          <c:y val="0"/>
          <c:w val="0.98559228200101601"/>
          <c:h val="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 w="9525"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3D2-4C0B-BD29-54C65D5FDA73}"/>
              </c:ext>
            </c:extLst>
          </c:dPt>
          <c:dPt>
            <c:idx val="1"/>
            <c:invertIfNegative val="0"/>
            <c:bubble3D val="0"/>
            <c:spPr>
              <a:solidFill>
                <a:srgbClr val="E84518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3D2-4C0B-BD29-54C65D5FDA73}"/>
              </c:ext>
            </c:extLst>
          </c:dPt>
          <c:dPt>
            <c:idx val="2"/>
            <c:invertIfNegative val="0"/>
            <c:bubble3D val="0"/>
            <c:spPr>
              <a:solidFill>
                <a:srgbClr val="FF66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3D2-4C0B-BD29-54C65D5FDA73}"/>
              </c:ext>
            </c:extLst>
          </c:dPt>
          <c:dPt>
            <c:idx val="3"/>
            <c:invertIfNegative val="0"/>
            <c:bubble3D val="0"/>
            <c:spPr>
              <a:solidFill>
                <a:srgbClr val="FF9933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3D2-4C0B-BD29-54C65D5FDA73}"/>
              </c:ext>
            </c:extLst>
          </c:dPt>
          <c:dPt>
            <c:idx val="4"/>
            <c:invertIfNegative val="0"/>
            <c:bubble3D val="0"/>
            <c:spPr>
              <a:solidFill>
                <a:srgbClr val="FFC0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3D2-4C0B-BD29-54C65D5FDA73}"/>
              </c:ext>
            </c:extLst>
          </c:dPt>
          <c:dPt>
            <c:idx val="5"/>
            <c:invertIfNegative val="0"/>
            <c:bubble3D val="0"/>
            <c:spPr>
              <a:solidFill>
                <a:srgbClr val="D1D105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3D2-4C0B-BD29-54C65D5FDA73}"/>
              </c:ext>
            </c:extLst>
          </c:dPt>
          <c:dPt>
            <c:idx val="6"/>
            <c:invertIfNegative val="0"/>
            <c:bubble3D val="0"/>
            <c:spPr>
              <a:solidFill>
                <a:srgbClr val="4EB9D2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A3D2-4C0B-BD29-54C65D5FDA73}"/>
              </c:ext>
            </c:extLst>
          </c:dPt>
          <c:dPt>
            <c:idx val="7"/>
            <c:invertIfNegative val="0"/>
            <c:bubble3D val="0"/>
            <c:spPr>
              <a:solidFill>
                <a:srgbClr val="4D8DD3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A3D2-4C0B-BD29-54C65D5FDA73}"/>
              </c:ext>
            </c:extLst>
          </c:dPt>
          <c:dPt>
            <c:idx val="8"/>
            <c:invertIfNegative val="0"/>
            <c:bubble3D val="0"/>
            <c:spPr>
              <a:solidFill>
                <a:srgbClr val="3558EB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A3D2-4C0B-BD29-54C65D5FDA73}"/>
              </c:ext>
            </c:extLst>
          </c:dPt>
          <c:dPt>
            <c:idx val="9"/>
            <c:invertIfNegative val="0"/>
            <c:bubble3D val="0"/>
            <c:spPr>
              <a:solidFill>
                <a:srgbClr val="005086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A3D2-4C0B-BD29-54C65D5FDA73}"/>
              </c:ext>
            </c:extLst>
          </c:dPt>
          <c:dPt>
            <c:idx val="10"/>
            <c:invertIfNegative val="0"/>
            <c:bubble3D val="0"/>
            <c:spPr>
              <a:solidFill>
                <a:srgbClr val="002D4C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A3D2-4C0B-BD29-54C65D5FDA73}"/>
              </c:ext>
            </c:extLst>
          </c:dPt>
          <c:dPt>
            <c:idx val="11"/>
            <c:invertIfNegative val="0"/>
            <c:bubble3D val="0"/>
            <c:spPr>
              <a:solidFill>
                <a:srgbClr val="40404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A3D2-4C0B-BD29-54C65D5FDA73}"/>
              </c:ext>
            </c:extLst>
          </c:dPt>
          <c:dPt>
            <c:idx val="12"/>
            <c:invertIfNegative val="0"/>
            <c:bubble3D val="0"/>
            <c:spPr>
              <a:solidFill>
                <a:srgbClr val="7F7F7F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A3D2-4C0B-BD29-54C65D5FDA73}"/>
              </c:ext>
            </c:extLst>
          </c:dPt>
          <c:dPt>
            <c:idx val="13"/>
            <c:invertIfNegative val="0"/>
            <c:bubble3D val="0"/>
            <c:spPr>
              <a:solidFill>
                <a:srgbClr val="BFBFBF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A3D2-4C0B-BD29-54C65D5FDA73}"/>
              </c:ext>
            </c:extLst>
          </c:dPt>
          <c:cat>
            <c:strRef>
              <c:f>Sheet1!$A$2:$A$15</c:f>
              <c:strCache>
                <c:ptCount val="1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  <c:pt idx="9">
                  <c:v>Category 10</c:v>
                </c:pt>
                <c:pt idx="10">
                  <c:v>Category 11</c:v>
                </c:pt>
                <c:pt idx="11">
                  <c:v>Category 12</c:v>
                </c:pt>
                <c:pt idx="12">
                  <c:v>Category 13</c:v>
                </c:pt>
                <c:pt idx="13">
                  <c:v>Category 14</c:v>
                </c:pt>
              </c:strCache>
            </c:strRef>
          </c:cat>
          <c:val>
            <c:numRef>
              <c:f>Sheet1!$B$2:$B$15</c:f>
              <c:numCache>
                <c:formatCode>0%</c:formatCode>
                <c:ptCount val="14"/>
                <c:pt idx="0">
                  <c:v>0.68</c:v>
                </c:pt>
                <c:pt idx="1">
                  <c:v>0.94</c:v>
                </c:pt>
                <c:pt idx="2">
                  <c:v>0.87</c:v>
                </c:pt>
                <c:pt idx="3">
                  <c:v>0</c:v>
                </c:pt>
                <c:pt idx="4">
                  <c:v>0.52</c:v>
                </c:pt>
                <c:pt idx="5">
                  <c:v>0.53</c:v>
                </c:pt>
                <c:pt idx="6">
                  <c:v>0.59</c:v>
                </c:pt>
                <c:pt idx="7">
                  <c:v>0.68</c:v>
                </c:pt>
                <c:pt idx="8">
                  <c:v>0.72</c:v>
                </c:pt>
                <c:pt idx="9">
                  <c:v>0.85</c:v>
                </c:pt>
                <c:pt idx="10">
                  <c:v>0.72</c:v>
                </c:pt>
                <c:pt idx="11">
                  <c:v>0.94</c:v>
                </c:pt>
                <c:pt idx="12">
                  <c:v>0.82</c:v>
                </c:pt>
                <c:pt idx="13">
                  <c:v>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A3D2-4C0B-BD29-54C65D5FDA7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7E7E7"/>
            </a:solidFill>
            <a:ln>
              <a:solidFill>
                <a:schemeClr val="bg1"/>
              </a:solidFill>
            </a:ln>
            <a:effectLst/>
          </c:spPr>
          <c:invertIfNegative val="0"/>
          <c:cat>
            <c:strRef>
              <c:f>Sheet1!$A$2:$A$15</c:f>
              <c:strCache>
                <c:ptCount val="1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  <c:pt idx="9">
                  <c:v>Category 10</c:v>
                </c:pt>
                <c:pt idx="10">
                  <c:v>Category 11</c:v>
                </c:pt>
                <c:pt idx="11">
                  <c:v>Category 12</c:v>
                </c:pt>
                <c:pt idx="12">
                  <c:v>Category 13</c:v>
                </c:pt>
                <c:pt idx="13">
                  <c:v>Category 14</c:v>
                </c:pt>
              </c:strCache>
            </c:strRef>
          </c:cat>
          <c:val>
            <c:numRef>
              <c:f>Sheet1!$C$2:$C$15</c:f>
              <c:numCache>
                <c:formatCode>0%</c:formatCode>
                <c:ptCount val="14"/>
                <c:pt idx="0">
                  <c:v>0.32</c:v>
                </c:pt>
                <c:pt idx="1">
                  <c:v>6.0000000000000102E-2</c:v>
                </c:pt>
                <c:pt idx="2">
                  <c:v>0.13</c:v>
                </c:pt>
                <c:pt idx="3">
                  <c:v>1</c:v>
                </c:pt>
                <c:pt idx="4">
                  <c:v>0.48</c:v>
                </c:pt>
                <c:pt idx="5">
                  <c:v>0.47</c:v>
                </c:pt>
                <c:pt idx="6">
                  <c:v>0.41</c:v>
                </c:pt>
                <c:pt idx="7">
                  <c:v>0.32</c:v>
                </c:pt>
                <c:pt idx="8">
                  <c:v>0.28000000000000003</c:v>
                </c:pt>
                <c:pt idx="9">
                  <c:v>0.15</c:v>
                </c:pt>
                <c:pt idx="10">
                  <c:v>0.28000000000000003</c:v>
                </c:pt>
                <c:pt idx="11">
                  <c:v>6.0000000000000102E-2</c:v>
                </c:pt>
                <c:pt idx="12">
                  <c:v>0.18</c:v>
                </c:pt>
                <c:pt idx="13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D-A3D2-4C0B-BD29-54C65D5FDA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0"/>
        <c:overlap val="100"/>
        <c:axId val="210935696"/>
        <c:axId val="461055200"/>
      </c:barChart>
      <c:catAx>
        <c:axId val="210935696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461055200"/>
        <c:crosses val="autoZero"/>
        <c:auto val="1"/>
        <c:lblAlgn val="ctr"/>
        <c:lblOffset val="100"/>
        <c:noMultiLvlLbl val="0"/>
      </c:catAx>
      <c:valAx>
        <c:axId val="461055200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210935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4407717998983501E-2"/>
          <c:y val="0"/>
          <c:w val="0.98559228200101601"/>
          <c:h val="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 w="9525"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AC5-4FA4-9BA6-3EE31772851C}"/>
              </c:ext>
            </c:extLst>
          </c:dPt>
          <c:dPt>
            <c:idx val="1"/>
            <c:invertIfNegative val="0"/>
            <c:bubble3D val="0"/>
            <c:spPr>
              <a:solidFill>
                <a:srgbClr val="E84518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AC5-4FA4-9BA6-3EE31772851C}"/>
              </c:ext>
            </c:extLst>
          </c:dPt>
          <c:dPt>
            <c:idx val="2"/>
            <c:invertIfNegative val="0"/>
            <c:bubble3D val="0"/>
            <c:spPr>
              <a:solidFill>
                <a:srgbClr val="FF66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AC5-4FA4-9BA6-3EE31772851C}"/>
              </c:ext>
            </c:extLst>
          </c:dPt>
          <c:dPt>
            <c:idx val="3"/>
            <c:invertIfNegative val="0"/>
            <c:bubble3D val="0"/>
            <c:spPr>
              <a:solidFill>
                <a:srgbClr val="FF9933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AC5-4FA4-9BA6-3EE31772851C}"/>
              </c:ext>
            </c:extLst>
          </c:dPt>
          <c:dPt>
            <c:idx val="4"/>
            <c:invertIfNegative val="0"/>
            <c:bubble3D val="0"/>
            <c:spPr>
              <a:solidFill>
                <a:srgbClr val="FFC00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AC5-4FA4-9BA6-3EE31772851C}"/>
              </c:ext>
            </c:extLst>
          </c:dPt>
          <c:dPt>
            <c:idx val="5"/>
            <c:invertIfNegative val="0"/>
            <c:bubble3D val="0"/>
            <c:spPr>
              <a:solidFill>
                <a:srgbClr val="D1D105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AC5-4FA4-9BA6-3EE31772851C}"/>
              </c:ext>
            </c:extLst>
          </c:dPt>
          <c:dPt>
            <c:idx val="6"/>
            <c:invertIfNegative val="0"/>
            <c:bubble3D val="0"/>
            <c:spPr>
              <a:solidFill>
                <a:srgbClr val="4EB9D2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7AC5-4FA4-9BA6-3EE31772851C}"/>
              </c:ext>
            </c:extLst>
          </c:dPt>
          <c:dPt>
            <c:idx val="7"/>
            <c:invertIfNegative val="0"/>
            <c:bubble3D val="0"/>
            <c:spPr>
              <a:solidFill>
                <a:srgbClr val="4D8DD3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7AC5-4FA4-9BA6-3EE31772851C}"/>
              </c:ext>
            </c:extLst>
          </c:dPt>
          <c:dPt>
            <c:idx val="8"/>
            <c:invertIfNegative val="0"/>
            <c:bubble3D val="0"/>
            <c:spPr>
              <a:solidFill>
                <a:srgbClr val="3558EB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7AC5-4FA4-9BA6-3EE31772851C}"/>
              </c:ext>
            </c:extLst>
          </c:dPt>
          <c:dPt>
            <c:idx val="9"/>
            <c:invertIfNegative val="0"/>
            <c:bubble3D val="0"/>
            <c:spPr>
              <a:solidFill>
                <a:srgbClr val="005086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7AC5-4FA4-9BA6-3EE31772851C}"/>
              </c:ext>
            </c:extLst>
          </c:dPt>
          <c:dPt>
            <c:idx val="10"/>
            <c:invertIfNegative val="0"/>
            <c:bubble3D val="0"/>
            <c:spPr>
              <a:solidFill>
                <a:srgbClr val="002D4C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7AC5-4FA4-9BA6-3EE31772851C}"/>
              </c:ext>
            </c:extLst>
          </c:dPt>
          <c:dPt>
            <c:idx val="11"/>
            <c:invertIfNegative val="0"/>
            <c:bubble3D val="0"/>
            <c:spPr>
              <a:solidFill>
                <a:srgbClr val="404040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7AC5-4FA4-9BA6-3EE31772851C}"/>
              </c:ext>
            </c:extLst>
          </c:dPt>
          <c:dPt>
            <c:idx val="12"/>
            <c:invertIfNegative val="0"/>
            <c:bubble3D val="0"/>
            <c:spPr>
              <a:solidFill>
                <a:srgbClr val="7F7F7F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7AC5-4FA4-9BA6-3EE31772851C}"/>
              </c:ext>
            </c:extLst>
          </c:dPt>
          <c:dPt>
            <c:idx val="13"/>
            <c:invertIfNegative val="0"/>
            <c:bubble3D val="0"/>
            <c:spPr>
              <a:solidFill>
                <a:srgbClr val="BFBFBF"/>
              </a:solidFill>
              <a:ln w="952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7AC5-4FA4-9BA6-3EE31772851C}"/>
              </c:ext>
            </c:extLst>
          </c:dPt>
          <c:cat>
            <c:strRef>
              <c:f>Sheet1!$A$2:$A$15</c:f>
              <c:strCache>
                <c:ptCount val="1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  <c:pt idx="9">
                  <c:v>Category 10</c:v>
                </c:pt>
                <c:pt idx="10">
                  <c:v>Category 11</c:v>
                </c:pt>
                <c:pt idx="11">
                  <c:v>Category 12</c:v>
                </c:pt>
                <c:pt idx="12">
                  <c:v>Category 13</c:v>
                </c:pt>
                <c:pt idx="13">
                  <c:v>Category 14</c:v>
                </c:pt>
              </c:strCache>
            </c:strRef>
          </c:cat>
          <c:val>
            <c:numRef>
              <c:f>Sheet1!$B$2:$B$15</c:f>
              <c:numCache>
                <c:formatCode>0%</c:formatCode>
                <c:ptCount val="14"/>
                <c:pt idx="0">
                  <c:v>0.68</c:v>
                </c:pt>
                <c:pt idx="1">
                  <c:v>0.94</c:v>
                </c:pt>
                <c:pt idx="2">
                  <c:v>0.87</c:v>
                </c:pt>
                <c:pt idx="3">
                  <c:v>0</c:v>
                </c:pt>
                <c:pt idx="4">
                  <c:v>0.52</c:v>
                </c:pt>
                <c:pt idx="5">
                  <c:v>0.53</c:v>
                </c:pt>
                <c:pt idx="6">
                  <c:v>0.59</c:v>
                </c:pt>
                <c:pt idx="7">
                  <c:v>0.68</c:v>
                </c:pt>
                <c:pt idx="8">
                  <c:v>0.72</c:v>
                </c:pt>
                <c:pt idx="9">
                  <c:v>0.85</c:v>
                </c:pt>
                <c:pt idx="10">
                  <c:v>0.72</c:v>
                </c:pt>
                <c:pt idx="11">
                  <c:v>0.94</c:v>
                </c:pt>
                <c:pt idx="12">
                  <c:v>0.82</c:v>
                </c:pt>
                <c:pt idx="13">
                  <c:v>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7AC5-4FA4-9BA6-3EE31772851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7E7E7"/>
            </a:solidFill>
            <a:ln>
              <a:solidFill>
                <a:schemeClr val="bg1"/>
              </a:solidFill>
            </a:ln>
            <a:effectLst/>
          </c:spPr>
          <c:invertIfNegative val="0"/>
          <c:cat>
            <c:strRef>
              <c:f>Sheet1!$A$2:$A$15</c:f>
              <c:strCache>
                <c:ptCount val="1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  <c:pt idx="9">
                  <c:v>Category 10</c:v>
                </c:pt>
                <c:pt idx="10">
                  <c:v>Category 11</c:v>
                </c:pt>
                <c:pt idx="11">
                  <c:v>Category 12</c:v>
                </c:pt>
                <c:pt idx="12">
                  <c:v>Category 13</c:v>
                </c:pt>
                <c:pt idx="13">
                  <c:v>Category 14</c:v>
                </c:pt>
              </c:strCache>
            </c:strRef>
          </c:cat>
          <c:val>
            <c:numRef>
              <c:f>Sheet1!$C$2:$C$15</c:f>
              <c:numCache>
                <c:formatCode>0%</c:formatCode>
                <c:ptCount val="14"/>
                <c:pt idx="0">
                  <c:v>0.31999999999999995</c:v>
                </c:pt>
                <c:pt idx="1">
                  <c:v>6.0000000000000053E-2</c:v>
                </c:pt>
                <c:pt idx="2">
                  <c:v>0.13</c:v>
                </c:pt>
                <c:pt idx="3">
                  <c:v>1</c:v>
                </c:pt>
                <c:pt idx="4">
                  <c:v>0.48</c:v>
                </c:pt>
                <c:pt idx="5">
                  <c:v>0.47</c:v>
                </c:pt>
                <c:pt idx="6">
                  <c:v>0.41000000000000003</c:v>
                </c:pt>
                <c:pt idx="7">
                  <c:v>0.31999999999999995</c:v>
                </c:pt>
                <c:pt idx="8">
                  <c:v>0.28000000000000003</c:v>
                </c:pt>
                <c:pt idx="9">
                  <c:v>0.15000000000000002</c:v>
                </c:pt>
                <c:pt idx="10">
                  <c:v>0.28000000000000003</c:v>
                </c:pt>
                <c:pt idx="11">
                  <c:v>6.0000000000000053E-2</c:v>
                </c:pt>
                <c:pt idx="12">
                  <c:v>0.18000000000000005</c:v>
                </c:pt>
                <c:pt idx="13">
                  <c:v>6.9999999999999951E-2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D-7AC5-4FA4-9BA6-3EE3177285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0"/>
        <c:overlap val="100"/>
        <c:axId val="210935696"/>
        <c:axId val="461055200"/>
      </c:barChart>
      <c:catAx>
        <c:axId val="210935696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461055200"/>
        <c:crosses val="autoZero"/>
        <c:auto val="1"/>
        <c:lblAlgn val="ctr"/>
        <c:lblOffset val="100"/>
        <c:noMultiLvlLbl val="0"/>
      </c:catAx>
      <c:valAx>
        <c:axId val="461055200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210935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300"/>
        <c:holeSize val="77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60-444E-A392-4EE22D49A18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B60-444E-A392-4EE22D49A1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98-4EAC-BB55-D9A7A6F29CD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98-4EAC-BB55-D9A7A6F29C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  <c:min val="0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3CE-4D41-9019-A8E6DF3745F3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3CE-4D41-9019-A8E6DF3745F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3CE-4D41-9019-A8E6DF3745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  <c:min val="0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70D-4A85-9674-34620E90ABCE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70D-4A85-9674-34620E90ABC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70D-4A85-9674-34620E90AB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</c:scaling>
        <c:delete val="1"/>
        <c:axPos val="b"/>
        <c:numFmt formatCode="0%" sourceLinked="1"/>
        <c:majorTickMark val="none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2A0-4882-A1F4-2BCE00668A57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A0-4882-A1F4-2BCE00668A5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2A0-4882-A1F4-2BCE00668A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</c:scaling>
        <c:delete val="1"/>
        <c:axPos val="b"/>
        <c:numFmt formatCode="0%" sourceLinked="1"/>
        <c:majorTickMark val="none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3C3-4E31-A0C9-D0556781B417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3C3-4E31-A0C9-D0556781B41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Away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3C3-4E31-A0C9-D0556781B4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1023"/>
        <c:axId val="104298527"/>
      </c:barChart>
      <c:catAx>
        <c:axId val="10430102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4298527"/>
        <c:crosses val="autoZero"/>
        <c:auto val="1"/>
        <c:lblAlgn val="ctr"/>
        <c:lblOffset val="100"/>
        <c:noMultiLvlLbl val="0"/>
      </c:catAx>
      <c:valAx>
        <c:axId val="104298527"/>
        <c:scaling>
          <c:orientation val="minMax"/>
          <c:max val="1"/>
        </c:scaling>
        <c:delete val="1"/>
        <c:axPos val="b"/>
        <c:numFmt formatCode="0%" sourceLinked="1"/>
        <c:majorTickMark val="out"/>
        <c:minorTickMark val="none"/>
        <c:tickLblPos val="nextTo"/>
        <c:crossAx val="10430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8D4706-8BC8-4499-9E83-FC6A90169D3B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5CE8A8-F181-4771-BB36-BA35D99FE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00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CE8A8-F181-4771-BB36-BA35D99FEE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013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CE8A8-F181-4771-BB36-BA35D99FEE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756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CE8A8-F181-4771-BB36-BA35D99FEE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90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CE8A8-F181-4771-BB36-BA35D99FEE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40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751E77-7B73-4490-B29F-A3FDABDDF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61019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CE8A8-F181-4771-BB36-BA35D99FEE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147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8299"/>
            <a:r>
              <a:rPr lang="en-US" b="1" dirty="0"/>
              <a:t>Unweighted [weighted] Occasion Base Sizes Listed in Order form Early Morning Bite to Bedtime/Late Night Snack: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36905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1294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3488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3273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637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1940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5542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1927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3001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1572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7148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1079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1394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1740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2870</a:t>
            </a:r>
            <a:r>
              <a:rPr lang="en-US" b="0" dirty="0"/>
              <a:t> </a:t>
            </a:r>
          </a:p>
          <a:p>
            <a:r>
              <a:rPr lang="en-US" b="0" dirty="0"/>
              <a:t>[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37183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1254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3336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3512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624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5641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1887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3065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1683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7189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1049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1341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1795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2837]</a:t>
            </a:r>
            <a:r>
              <a:rPr lang="en-US" b="0" dirty="0"/>
              <a:t> </a:t>
            </a:r>
          </a:p>
          <a:p>
            <a:pPr defTabSz="928299"/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2829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751E77-7B73-4490-B29F-A3FDABDDF33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829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7657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Occasion Unweighted</a:t>
            </a:r>
            <a:r>
              <a:rPr lang="en-US" b="1" baseline="0" dirty="0"/>
              <a:t> [weighted] </a:t>
            </a:r>
            <a:r>
              <a:rPr lang="en-US" b="1" dirty="0"/>
              <a:t>Base Sizes Listed in Order form Early Morning Bite to Bedtime/Late Night Snack:</a:t>
            </a:r>
          </a:p>
          <a:p>
            <a:r>
              <a:rPr lang="en-US" dirty="0"/>
              <a:t>TOTAL POPULATION OF ADULTS, TEENS AND KIDS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1294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3488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3273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637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1940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5542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1927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3001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1572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7148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1079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1394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1740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2870</a:t>
            </a:r>
            <a:r>
              <a:rPr lang="en-US" b="0" dirty="0"/>
              <a:t> </a:t>
            </a:r>
          </a:p>
          <a:p>
            <a:r>
              <a:rPr lang="en-US" b="0" dirty="0"/>
              <a:t>[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1254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3336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3512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624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5641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1887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3065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1683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7189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1049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1341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1795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2837</a:t>
            </a:r>
            <a:r>
              <a:rPr lang="en-US" b="0" dirty="0"/>
              <a:t>]</a:t>
            </a:r>
          </a:p>
          <a:p>
            <a:r>
              <a:rPr lang="en-US" dirty="0"/>
              <a:t>Adults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1182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3201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2300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565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1579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4452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1692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2414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1021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5908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969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1255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1352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2422</a:t>
            </a:r>
            <a:r>
              <a:rPr lang="en-US" b="0" dirty="0"/>
              <a:t> </a:t>
            </a:r>
          </a:p>
          <a:p>
            <a:r>
              <a:rPr lang="en-US" b="0" dirty="0"/>
              <a:t>[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1116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3022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2171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533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1491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4203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1597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2279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964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5577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915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1185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1276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2286</a:t>
            </a:r>
            <a:r>
              <a:rPr lang="en-US" b="0" dirty="0"/>
              <a:t>]</a:t>
            </a:r>
          </a:p>
          <a:p>
            <a:r>
              <a:rPr lang="en-US" dirty="0"/>
              <a:t>Teens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290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428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525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242</a:t>
            </a:r>
            <a:r>
              <a:rPr lang="en-US" b="0" dirty="0"/>
              <a:t> </a:t>
            </a:r>
          </a:p>
          <a:p>
            <a:r>
              <a:rPr lang="en-US" b="0" dirty="0"/>
              <a:t>[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274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228</a:t>
            </a:r>
            <a:r>
              <a:rPr lang="en-US" b="0" dirty="0"/>
              <a:t>]</a:t>
            </a:r>
          </a:p>
          <a:p>
            <a:r>
              <a:rPr lang="en-US" b="0" dirty="0"/>
              <a:t>Kids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683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37 225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662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376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715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246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206</a:t>
            </a:r>
            <a:r>
              <a:rPr lang="en-US" b="0" dirty="0"/>
              <a:t> </a:t>
            </a:r>
          </a:p>
          <a:p>
            <a:r>
              <a:rPr lang="en-US" b="0" dirty="0"/>
              <a:t>[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109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1067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351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1034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587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503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1117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78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62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384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322</a:t>
            </a:r>
            <a:r>
              <a:rPr lang="en-US" b="0" dirty="0"/>
              <a:t>]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2829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751E77-7B73-4490-B29F-A3FDABDDF33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829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21028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CE8A8-F181-4771-BB36-BA35D99FEE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2244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CE8A8-F181-4771-BB36-BA35D99FEE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0093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CE8A8-F181-4771-BB36-BA35D99FEE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74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CE8A8-F181-4771-BB36-BA35D99FEE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0886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CE8A8-F181-4771-BB36-BA35D99FEE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0382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5751E77-7B73-4490-B29F-A3FDABDDF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13965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CE8A8-F181-4771-BB36-BA35D99FEE8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689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CE8A8-F181-4771-BB36-BA35D99FEE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0359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CE8A8-F181-4771-BB36-BA35D99FEE8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3296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CE8A8-F181-4771-BB36-BA35D99FEE8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061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751E77-7B73-4490-B29F-A3FDABDDF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54491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CE8A8-F181-4771-BB36-BA35D99FEE8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48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CE8A8-F181-4771-BB36-BA35D99FEE8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783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CE8A8-F181-4771-BB36-BA35D99FEE8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131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709613"/>
            <a:ext cx="6292850" cy="3540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59200" y="4628144"/>
            <a:ext cx="6738782" cy="511531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296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505BC7-9239-4A7A-93C6-B6D6C1F0E5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96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76023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CE8A8-F181-4771-BB36-BA35D99FEE8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572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CE8A8-F181-4771-BB36-BA35D99FEE8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769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CE8A8-F181-4771-BB36-BA35D99FEE8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588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CE8A8-F181-4771-BB36-BA35D99FEE8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1946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CE8A8-F181-4771-BB36-BA35D99FEE8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0781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CE8A8-F181-4771-BB36-BA35D99FEE8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0050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751E77-7B73-4490-B29F-A3FDABDDF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57145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751E77-7B73-4490-B29F-A3FDABDDF3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23415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CE8A8-F181-4771-BB36-BA35D99FEE8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1580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CE8A8-F181-4771-BB36-BA35D99FEE8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421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8463" y="693738"/>
            <a:ext cx="6153150" cy="34623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/>
              <a:t>*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sz="11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7F0606-6937-40B0-8A0B-637A1FAF57E7}" type="datetime4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 August 2020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B260A0-A53E-47DD-9A4F-AF2CD941F6A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30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709613"/>
            <a:ext cx="6292850" cy="3540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59200" y="4628144"/>
            <a:ext cx="6738782" cy="511531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296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505BC7-9239-4A7A-93C6-B6D6C1F0E5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96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1833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709613"/>
            <a:ext cx="6292850" cy="3540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59200" y="4628144"/>
            <a:ext cx="6738782" cy="511531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296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505BC7-9239-4A7A-93C6-B6D6C1F0E5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96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9597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A9FB45-9575-44C6-8D3B-9048CDDC13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060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CE8A8-F181-4771-BB36-BA35D99FEE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949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ADDITIONAL FILTER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CE8A8-F181-4771-BB36-BA35D99FEE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970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528" cy="6855263"/>
          </a:xfrm>
          <a:prstGeom prst="rect">
            <a:avLst/>
          </a:prstGeom>
          <a:solidFill>
            <a:srgbClr val="DB1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grpSp>
        <p:nvGrpSpPr>
          <p:cNvPr id="4" name="Group 3"/>
          <p:cNvGrpSpPr/>
          <p:nvPr userDrawn="1"/>
        </p:nvGrpSpPr>
        <p:grpSpPr>
          <a:xfrm rot="5400000">
            <a:off x="6812698" y="1018570"/>
            <a:ext cx="6139714" cy="4097218"/>
            <a:chOff x="0" y="6488755"/>
            <a:chExt cx="3604717" cy="369245"/>
          </a:xfrm>
        </p:grpSpPr>
        <p:sp>
          <p:nvSpPr>
            <p:cNvPr id="19" name="Rectangle 18"/>
            <p:cNvSpPr/>
            <p:nvPr userDrawn="1"/>
          </p:nvSpPr>
          <p:spPr>
            <a:xfrm>
              <a:off x="0" y="6488755"/>
              <a:ext cx="3604716" cy="369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Isosceles Triangle 19"/>
            <p:cNvSpPr/>
            <p:nvPr userDrawn="1"/>
          </p:nvSpPr>
          <p:spPr>
            <a:xfrm rot="16200000">
              <a:off x="3263520" y="6515062"/>
              <a:ext cx="367503" cy="314890"/>
            </a:xfrm>
            <a:prstGeom prst="triangle">
              <a:avLst/>
            </a:prstGeom>
            <a:solidFill>
              <a:srgbClr val="DB13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6235" y="2779078"/>
            <a:ext cx="7087711" cy="82296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6235" y="3602038"/>
            <a:ext cx="7087711" cy="82296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4" descr="Image result for kellogg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055" y="188793"/>
            <a:ext cx="898988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lvl1pPr algn="ctr">
              <a:defRPr sz="700">
                <a:solidFill>
                  <a:schemeClr val="bg1"/>
                </a:solidFill>
                <a:latin typeface="+mn-lt"/>
              </a:defRPr>
            </a:lvl1pPr>
          </a:lstStyle>
          <a:p>
            <a:fld id="{A26DCA39-FE7E-4B33-9419-C9BB65BD885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068055" y="817563"/>
            <a:ext cx="3642617" cy="44132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4143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528" cy="6855263"/>
          </a:xfrm>
          <a:prstGeom prst="rect">
            <a:avLst/>
          </a:prstGeom>
          <a:solidFill>
            <a:srgbClr val="DB1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0" y="6488755"/>
            <a:ext cx="3604716" cy="369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Isosceles Triangle 19"/>
          <p:cNvSpPr/>
          <p:nvPr userDrawn="1"/>
        </p:nvSpPr>
        <p:spPr>
          <a:xfrm rot="16200000">
            <a:off x="3315472" y="6567014"/>
            <a:ext cx="365760" cy="212728"/>
          </a:xfrm>
          <a:prstGeom prst="triangle">
            <a:avLst/>
          </a:prstGeom>
          <a:solidFill>
            <a:srgbClr val="DB1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6235" y="2779078"/>
            <a:ext cx="9144000" cy="82296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6235" y="3602038"/>
            <a:ext cx="9144000" cy="82296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4" descr="Image result for kelloggs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55" y="6521707"/>
            <a:ext cx="898988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lvl1pPr algn="ctr">
              <a:defRPr sz="700">
                <a:solidFill>
                  <a:schemeClr val="bg1"/>
                </a:solidFill>
                <a:latin typeface="+mn-lt"/>
              </a:defRPr>
            </a:lvl1pPr>
          </a:lstStyle>
          <a:p>
            <a:fld id="{A26DCA39-FE7E-4B33-9419-C9BB65BD885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7" name="TextBox 36"/>
          <p:cNvSpPr txBox="1"/>
          <p:nvPr userDrawn="1"/>
        </p:nvSpPr>
        <p:spPr>
          <a:xfrm>
            <a:off x="10318343" y="6531038"/>
            <a:ext cx="1476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DEPLOY</a:t>
            </a:r>
            <a:r>
              <a:rPr lang="en-US" sz="1200" baseline="0" dirty="0">
                <a:solidFill>
                  <a:schemeClr val="bg1"/>
                </a:solidFill>
                <a:latin typeface="+mj-lt"/>
              </a:rPr>
              <a:t> FOR GROWTH</a:t>
            </a:r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884463" y="6580732"/>
            <a:ext cx="488937" cy="187227"/>
            <a:chOff x="9858336" y="6580732"/>
            <a:chExt cx="488937" cy="187227"/>
          </a:xfrm>
          <a:solidFill>
            <a:schemeClr val="bg1"/>
          </a:solidFill>
        </p:grpSpPr>
        <p:sp>
          <p:nvSpPr>
            <p:cNvPr id="15" name="Isosceles Triangle 14"/>
            <p:cNvSpPr>
              <a:spLocks noChangeAspect="1"/>
            </p:cNvSpPr>
            <p:nvPr userDrawn="1"/>
          </p:nvSpPr>
          <p:spPr>
            <a:xfrm rot="5400000" flipH="1">
              <a:off x="9843721" y="6599694"/>
              <a:ext cx="182880" cy="153649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Isosceles Triangle 15"/>
            <p:cNvSpPr>
              <a:spLocks noChangeAspect="1"/>
            </p:cNvSpPr>
            <p:nvPr userDrawn="1"/>
          </p:nvSpPr>
          <p:spPr>
            <a:xfrm rot="5400000" flipH="1">
              <a:off x="9958188" y="6595347"/>
              <a:ext cx="182880" cy="153649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Isosceles Triangle 16"/>
            <p:cNvSpPr>
              <a:spLocks noChangeAspect="1"/>
            </p:cNvSpPr>
            <p:nvPr userDrawn="1"/>
          </p:nvSpPr>
          <p:spPr>
            <a:xfrm rot="5400000" flipH="1">
              <a:off x="10072953" y="6595347"/>
              <a:ext cx="182880" cy="153649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Isosceles Triangle 17"/>
            <p:cNvSpPr>
              <a:spLocks noChangeAspect="1"/>
            </p:cNvSpPr>
            <p:nvPr userDrawn="1"/>
          </p:nvSpPr>
          <p:spPr>
            <a:xfrm rot="5400000" flipH="1">
              <a:off x="10179009" y="6595347"/>
              <a:ext cx="182880" cy="153649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64014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6235" y="2779078"/>
            <a:ext cx="9144000" cy="82296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6235" y="3602038"/>
            <a:ext cx="9144000" cy="822960"/>
          </a:xfrm>
        </p:spPr>
        <p:txBody>
          <a:bodyPr anchor="t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lvl1pPr algn="ctr"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A26DCA39-FE7E-4B33-9419-C9BB65BD88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265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lvl1pPr algn="ctr"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A26DCA39-FE7E-4B33-9419-C9BB65BD88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907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lvl1pPr algn="ctr"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A26DCA39-FE7E-4B33-9419-C9BB65BD88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740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488755"/>
            <a:ext cx="3604716" cy="3692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720" y="365125"/>
            <a:ext cx="105367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720" y="1421150"/>
            <a:ext cx="113385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4" descr="Image result for kelloggs logo"/>
          <p:cNvPicPr>
            <a:picLocks noChangeAspect="1" noChangeArrowheads="1"/>
          </p:cNvPicPr>
          <p:nvPr userDrawn="1"/>
        </p:nvPicPr>
        <p:blipFill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55" y="6521707"/>
            <a:ext cx="898988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lvl1pPr algn="ctr">
              <a:defRPr sz="7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A26DCA39-FE7E-4B33-9419-C9BB65BD885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Isosceles Triangle 6"/>
          <p:cNvSpPr/>
          <p:nvPr userDrawn="1"/>
        </p:nvSpPr>
        <p:spPr>
          <a:xfrm rot="16200000">
            <a:off x="3315472" y="6567014"/>
            <a:ext cx="365760" cy="212728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9884463" y="6580732"/>
            <a:ext cx="488937" cy="187227"/>
            <a:chOff x="9858336" y="6580732"/>
            <a:chExt cx="488937" cy="187227"/>
          </a:xfrm>
        </p:grpSpPr>
        <p:sp>
          <p:nvSpPr>
            <p:cNvPr id="14" name="Isosceles Triangle 13"/>
            <p:cNvSpPr>
              <a:spLocks noChangeAspect="1"/>
            </p:cNvSpPr>
            <p:nvPr userDrawn="1"/>
          </p:nvSpPr>
          <p:spPr>
            <a:xfrm rot="5400000" flipH="1">
              <a:off x="9843721" y="6599694"/>
              <a:ext cx="182880" cy="153649"/>
            </a:xfrm>
            <a:prstGeom prst="triangle">
              <a:avLst/>
            </a:prstGeom>
            <a:solidFill>
              <a:srgbClr val="DB134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Isosceles Triangle 29"/>
            <p:cNvSpPr>
              <a:spLocks noChangeAspect="1"/>
            </p:cNvSpPr>
            <p:nvPr userDrawn="1"/>
          </p:nvSpPr>
          <p:spPr>
            <a:xfrm rot="5400000" flipH="1">
              <a:off x="9958188" y="6595347"/>
              <a:ext cx="182880" cy="153649"/>
            </a:xfrm>
            <a:prstGeom prst="triangle">
              <a:avLst/>
            </a:prstGeom>
            <a:solidFill>
              <a:srgbClr val="DB134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Isosceles Triangle 30"/>
            <p:cNvSpPr>
              <a:spLocks noChangeAspect="1"/>
            </p:cNvSpPr>
            <p:nvPr userDrawn="1"/>
          </p:nvSpPr>
          <p:spPr>
            <a:xfrm rot="5400000" flipH="1">
              <a:off x="10072953" y="6595347"/>
              <a:ext cx="182880" cy="153649"/>
            </a:xfrm>
            <a:prstGeom prst="triangle">
              <a:avLst/>
            </a:prstGeom>
            <a:solidFill>
              <a:srgbClr val="DB134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Isosceles Triangle 31"/>
            <p:cNvSpPr>
              <a:spLocks noChangeAspect="1"/>
            </p:cNvSpPr>
            <p:nvPr userDrawn="1"/>
          </p:nvSpPr>
          <p:spPr>
            <a:xfrm rot="5400000" flipH="1">
              <a:off x="10179009" y="6595347"/>
              <a:ext cx="182880" cy="153649"/>
            </a:xfrm>
            <a:prstGeom prst="triangle">
              <a:avLst/>
            </a:prstGeom>
            <a:solidFill>
              <a:srgbClr val="DB134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TextBox 32"/>
          <p:cNvSpPr txBox="1"/>
          <p:nvPr userDrawn="1"/>
        </p:nvSpPr>
        <p:spPr>
          <a:xfrm>
            <a:off x="10318343" y="6531038"/>
            <a:ext cx="1476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DB1348"/>
                </a:solidFill>
                <a:latin typeface="+mj-lt"/>
              </a:rPr>
              <a:t>DEPLOY</a:t>
            </a:r>
            <a:r>
              <a:rPr lang="en-US" sz="1200" baseline="0" dirty="0">
                <a:solidFill>
                  <a:srgbClr val="DB1348"/>
                </a:solidFill>
                <a:latin typeface="+mj-lt"/>
              </a:rPr>
              <a:t> FOR GROWTH</a:t>
            </a:r>
            <a:endParaRPr lang="en-US" sz="1200" dirty="0">
              <a:solidFill>
                <a:srgbClr val="DB1348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8910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DB1348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13" Type="http://schemas.openxmlformats.org/officeDocument/2006/relationships/chart" Target="../charts/chart9.xml"/><Relationship Id="rId18" Type="http://schemas.openxmlformats.org/officeDocument/2006/relationships/chart" Target="../charts/chart14.xml"/><Relationship Id="rId3" Type="http://schemas.openxmlformats.org/officeDocument/2006/relationships/image" Target="../media/image29.png"/><Relationship Id="rId21" Type="http://schemas.openxmlformats.org/officeDocument/2006/relationships/chart" Target="../charts/chart17.xml"/><Relationship Id="rId7" Type="http://schemas.openxmlformats.org/officeDocument/2006/relationships/chart" Target="../charts/chart3.xml"/><Relationship Id="rId12" Type="http://schemas.openxmlformats.org/officeDocument/2006/relationships/chart" Target="../charts/chart8.xml"/><Relationship Id="rId17" Type="http://schemas.openxmlformats.org/officeDocument/2006/relationships/chart" Target="../charts/chart13.xml"/><Relationship Id="rId2" Type="http://schemas.openxmlformats.org/officeDocument/2006/relationships/notesSlide" Target="../notesSlides/notesSlide15.xml"/><Relationship Id="rId16" Type="http://schemas.openxmlformats.org/officeDocument/2006/relationships/chart" Target="../charts/chart12.xml"/><Relationship Id="rId20" Type="http://schemas.openxmlformats.org/officeDocument/2006/relationships/chart" Target="../charts/chart16.xml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2.xml"/><Relationship Id="rId11" Type="http://schemas.openxmlformats.org/officeDocument/2006/relationships/chart" Target="../charts/chart7.xml"/><Relationship Id="rId5" Type="http://schemas.openxmlformats.org/officeDocument/2006/relationships/chart" Target="../charts/chart1.xml"/><Relationship Id="rId15" Type="http://schemas.openxmlformats.org/officeDocument/2006/relationships/chart" Target="../charts/chart11.xml"/><Relationship Id="rId10" Type="http://schemas.openxmlformats.org/officeDocument/2006/relationships/chart" Target="../charts/chart6.xml"/><Relationship Id="rId19" Type="http://schemas.openxmlformats.org/officeDocument/2006/relationships/chart" Target="../charts/chart15.xml"/><Relationship Id="rId4" Type="http://schemas.openxmlformats.org/officeDocument/2006/relationships/image" Target="../media/image30.png"/><Relationship Id="rId9" Type="http://schemas.openxmlformats.org/officeDocument/2006/relationships/chart" Target="../charts/chart5.xml"/><Relationship Id="rId14" Type="http://schemas.openxmlformats.org/officeDocument/2006/relationships/chart" Target="../charts/char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0.xml"/><Relationship Id="rId3" Type="http://schemas.openxmlformats.org/officeDocument/2006/relationships/image" Target="../media/image8.png"/><Relationship Id="rId7" Type="http://schemas.openxmlformats.org/officeDocument/2006/relationships/chart" Target="../charts/chart1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chart" Target="../charts/chart22.xml"/><Relationship Id="rId4" Type="http://schemas.openxmlformats.org/officeDocument/2006/relationships/chart" Target="../charts/chart18.xml"/><Relationship Id="rId9" Type="http://schemas.openxmlformats.org/officeDocument/2006/relationships/chart" Target="../charts/char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5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8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12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5.tif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8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12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6235" y="2259787"/>
            <a:ext cx="9144000" cy="822960"/>
          </a:xfrm>
        </p:spPr>
        <p:txBody>
          <a:bodyPr>
            <a:normAutofit fontScale="90000"/>
          </a:bodyPr>
          <a:lstStyle/>
          <a:p>
            <a:r>
              <a:rPr lang="en-US" dirty="0"/>
              <a:t>Kellogg’s </a:t>
            </a:r>
            <a:br>
              <a:rPr lang="en-US" dirty="0"/>
            </a:br>
            <a:r>
              <a:rPr lang="en-US" dirty="0"/>
              <a:t>Eating Occasions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327C22-3E3B-40B7-A15C-9459A5CEF66C}"/>
              </a:ext>
            </a:extLst>
          </p:cNvPr>
          <p:cNvSpPr txBox="1"/>
          <p:nvPr/>
        </p:nvSpPr>
        <p:spPr>
          <a:xfrm>
            <a:off x="746235" y="3120240"/>
            <a:ext cx="89386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4400" dirty="0">
                <a:solidFill>
                  <a:prstClr val="white"/>
                </a:solidFill>
              </a:rPr>
              <a:t>Channel/Retailer Occasion Profiles</a:t>
            </a:r>
          </a:p>
        </p:txBody>
      </p:sp>
      <p:sp>
        <p:nvSpPr>
          <p:cNvPr id="10" name="Time Period">
            <a:extLst>
              <a:ext uri="{FF2B5EF4-FFF2-40B4-BE49-F238E27FC236}">
                <a16:creationId xmlns:a16="http://schemas.microsoft.com/office/drawing/2014/main" id="{0F62BBDA-91FF-42AB-8D32-ED0D0BBB7F88}"/>
              </a:ext>
            </a:extLst>
          </p:cNvPr>
          <p:cNvSpPr txBox="1"/>
          <p:nvPr/>
        </p:nvSpPr>
        <p:spPr>
          <a:xfrm>
            <a:off x="746235" y="3837656"/>
            <a:ext cx="2736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[insert Time Period]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11" name="Countries">
            <a:extLst>
              <a:ext uri="{FF2B5EF4-FFF2-40B4-BE49-F238E27FC236}">
                <a16:creationId xmlns:a16="http://schemas.microsoft.com/office/drawing/2014/main" id="{E33D882C-25F1-45E7-A304-1539CC9192D1}"/>
              </a:ext>
            </a:extLst>
          </p:cNvPr>
          <p:cNvSpPr txBox="1"/>
          <p:nvPr/>
        </p:nvSpPr>
        <p:spPr>
          <a:xfrm>
            <a:off x="765816" y="4293727"/>
            <a:ext cx="2122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[insert Countries]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13" name="Benchmark">
            <a:extLst>
              <a:ext uri="{FF2B5EF4-FFF2-40B4-BE49-F238E27FC236}">
                <a16:creationId xmlns:a16="http://schemas.microsoft.com/office/drawing/2014/main" id="{FD9C48D2-CAB4-4708-9AFE-C42F7B1C310C}"/>
              </a:ext>
            </a:extLst>
          </p:cNvPr>
          <p:cNvSpPr txBox="1"/>
          <p:nvPr/>
        </p:nvSpPr>
        <p:spPr>
          <a:xfrm>
            <a:off x="770284" y="5256588"/>
            <a:ext cx="1797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[insert Benchmark]</a:t>
            </a:r>
          </a:p>
        </p:txBody>
      </p:sp>
      <p:sp>
        <p:nvSpPr>
          <p:cNvPr id="14" name="Date">
            <a:extLst>
              <a:ext uri="{FF2B5EF4-FFF2-40B4-BE49-F238E27FC236}">
                <a16:creationId xmlns:a16="http://schemas.microsoft.com/office/drawing/2014/main" id="{CED66B5C-9889-496C-8D88-3D8F1357E9C4}"/>
              </a:ext>
            </a:extLst>
          </p:cNvPr>
          <p:cNvSpPr txBox="1"/>
          <p:nvPr/>
        </p:nvSpPr>
        <p:spPr>
          <a:xfrm>
            <a:off x="769027" y="5559772"/>
            <a:ext cx="1101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[insert date]</a:t>
            </a:r>
          </a:p>
        </p:txBody>
      </p:sp>
      <p:sp>
        <p:nvSpPr>
          <p:cNvPr id="17" name="Filter">
            <a:extLst>
              <a:ext uri="{FF2B5EF4-FFF2-40B4-BE49-F238E27FC236}">
                <a16:creationId xmlns:a16="http://schemas.microsoft.com/office/drawing/2014/main" id="{4E5C80DC-642B-45B8-A0DB-2F18F97357BE}"/>
              </a:ext>
            </a:extLst>
          </p:cNvPr>
          <p:cNvSpPr txBox="1"/>
          <p:nvPr/>
        </p:nvSpPr>
        <p:spPr>
          <a:xfrm>
            <a:off x="2583196" y="4744112"/>
            <a:ext cx="9471644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dirty="0">
                <a:solidFill>
                  <a:prstClr val="white"/>
                </a:solidFill>
                <a:latin typeface="Franklin Gothic Medium Cond"/>
              </a:rPr>
              <a:t>&lt;Additional Filter&gt;</a:t>
            </a:r>
            <a:endParaRPr lang="en-IN" dirty="0">
              <a:solidFill>
                <a:prstClr val="white"/>
              </a:solidFill>
              <a:latin typeface="Franklin Gothic Medium Con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F7FF1A-340A-43BA-8D68-3F8418E890FB}"/>
              </a:ext>
            </a:extLst>
          </p:cNvPr>
          <p:cNvSpPr txBox="1"/>
          <p:nvPr/>
        </p:nvSpPr>
        <p:spPr>
          <a:xfrm>
            <a:off x="796295" y="4724912"/>
            <a:ext cx="1623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  <a:latin typeface="Franklin Gothic Medium Cond"/>
              </a:rPr>
              <a:t>Additional Filter </a:t>
            </a:r>
            <a:r>
              <a:rPr lang="en-IN" dirty="0">
                <a:solidFill>
                  <a:prstClr val="white"/>
                </a:solidFill>
                <a:latin typeface="Franklin Gothic Medium Cond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522790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2287999"/>
            <a:ext cx="12191999" cy="38251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29883">
            <a:off x="9761977" y="3164074"/>
            <a:ext cx="1426991" cy="20559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423734">
            <a:off x="1058807" y="3125952"/>
            <a:ext cx="1521728" cy="197167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724119" y="6532931"/>
            <a:ext cx="444062" cy="27567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3069" y="1338194"/>
            <a:ext cx="47087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An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C2347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Occasion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 can happen any day at any point across the year – opening up big, consistent opportunities</a:t>
            </a:r>
          </a:p>
        </p:txBody>
      </p:sp>
      <p:sp>
        <p:nvSpPr>
          <p:cNvPr id="7" name="Rectangle 6"/>
          <p:cNvSpPr/>
          <p:nvPr/>
        </p:nvSpPr>
        <p:spPr>
          <a:xfrm>
            <a:off x="7415407" y="1338194"/>
            <a:ext cx="43087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C2347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Seasonal Events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are time bound, calendar-based windows with limited range of opportunity</a:t>
            </a:r>
          </a:p>
        </p:txBody>
      </p:sp>
      <p:sp>
        <p:nvSpPr>
          <p:cNvPr id="75" name="Rectangle 74"/>
          <p:cNvSpPr/>
          <p:nvPr/>
        </p:nvSpPr>
        <p:spPr>
          <a:xfrm>
            <a:off x="1227551" y="2369413"/>
            <a:ext cx="96269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Consider the Stationery Example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80969">
            <a:off x="4241074" y="3150098"/>
            <a:ext cx="1247775" cy="17784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134854">
            <a:off x="2646214" y="3053913"/>
            <a:ext cx="1500132" cy="19398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96292">
            <a:off x="7405417" y="3253796"/>
            <a:ext cx="1425991" cy="19551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9434" y="2956621"/>
            <a:ext cx="1384306" cy="21117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8086" y="4556264"/>
            <a:ext cx="2118478" cy="131004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78588" y="4432593"/>
            <a:ext cx="1996090" cy="1254836"/>
          </a:xfrm>
          <a:prstGeom prst="rect">
            <a:avLst/>
          </a:prstGeom>
        </p:spPr>
      </p:pic>
      <p:sp>
        <p:nvSpPr>
          <p:cNvPr id="19" name="Title 4">
            <a:extLst>
              <a:ext uri="{FF2B5EF4-FFF2-40B4-BE49-F238E27FC236}">
                <a16:creationId xmlns:a16="http://schemas.microsoft.com/office/drawing/2014/main" id="{23FEAA82-E19A-42F8-89C3-17663868E348}"/>
              </a:ext>
            </a:extLst>
          </p:cNvPr>
          <p:cNvSpPr txBox="1">
            <a:spLocks/>
          </p:cNvSpPr>
          <p:nvPr/>
        </p:nvSpPr>
        <p:spPr>
          <a:xfrm>
            <a:off x="121642" y="311588"/>
            <a:ext cx="12070357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Occasion V. Seasonal Event:  </a:t>
            </a: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We need both, but let’s not confuse them</a:t>
            </a: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 Cond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85748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72">
            <a:extLst>
              <a:ext uri="{FF2B5EF4-FFF2-40B4-BE49-F238E27FC236}">
                <a16:creationId xmlns:a16="http://schemas.microsoft.com/office/drawing/2014/main" id="{6F055F01-75BC-40E8-914D-5F9FF1A9FCA3}"/>
              </a:ext>
            </a:extLst>
          </p:cNvPr>
          <p:cNvSpPr/>
          <p:nvPr/>
        </p:nvSpPr>
        <p:spPr>
          <a:xfrm>
            <a:off x="0" y="1469558"/>
            <a:ext cx="12192000" cy="1065007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831702" y="3052973"/>
          <a:ext cx="1074459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00596">
                  <a:extLst>
                    <a:ext uri="{9D8B030D-6E8A-4147-A177-3AD203B41FA5}">
                      <a16:colId xmlns:a16="http://schemas.microsoft.com/office/drawing/2014/main" val="686758517"/>
                    </a:ext>
                  </a:extLst>
                </a:gridCol>
                <a:gridCol w="5544000">
                  <a:extLst>
                    <a:ext uri="{9D8B030D-6E8A-4147-A177-3AD203B41FA5}">
                      <a16:colId xmlns:a16="http://schemas.microsoft.com/office/drawing/2014/main" val="3324516661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Are the occasions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intuitive</a:t>
                      </a:r>
                      <a:r>
                        <a:rPr lang="en-US" sz="2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Franklin Gothic Book" panose="020B0503020102020204" pitchFamily="34" charset="0"/>
                        </a:rPr>
                        <a:t> 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and easily understood by a large global audience?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sz="1800" i="1" kern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A simple where/when framework is easily explained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5973349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Are the occasions 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targetable</a:t>
                      </a:r>
                      <a:r>
                        <a:rPr lang="en-US" sz="2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Franklin Gothic Book" panose="020B0503020102020204" pitchFamily="34" charset="0"/>
                        </a:rPr>
                        <a:t>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sz="1800" i="1" kern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Execution can be placed to target clearly defined occasion types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4461037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Are the occasions</a:t>
                      </a:r>
                      <a:r>
                        <a:rPr lang="en-US" sz="2000" kern="120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kern="1200" baseline="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differentiated</a:t>
                      </a:r>
                      <a:r>
                        <a:rPr lang="en-US" sz="2000" kern="120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kern="120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on the most meaningful metrics?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sz="1800" i="1" kern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Occasions will be sharply defined on where and/or when, and maintain differentiation on motivations and other metrics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2388632"/>
                  </a:ext>
                </a:extLst>
              </a:tr>
            </a:tbl>
          </a:graphicData>
        </a:graphic>
      </p:graphicFrame>
      <p:sp>
        <p:nvSpPr>
          <p:cNvPr id="17" name="Title 1"/>
          <p:cNvSpPr txBox="1">
            <a:spLocks/>
          </p:cNvSpPr>
          <p:nvPr/>
        </p:nvSpPr>
        <p:spPr>
          <a:xfrm>
            <a:off x="1488585" y="1580996"/>
            <a:ext cx="2296203" cy="4801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DC2347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The Goal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1488584" y="2018540"/>
            <a:ext cx="9273903" cy="4247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j-ea"/>
                <a:cs typeface="+mj-cs"/>
              </a:rPr>
              <a:t>To create an eating occasion framework that work for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j-ea"/>
                <a:cs typeface="+mj-cs"/>
              </a:rPr>
              <a:t>Kellogg’s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j-ea"/>
                <a:cs typeface="+mj-cs"/>
              </a:rPr>
              <a:t>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688" y="1537865"/>
            <a:ext cx="930618" cy="928392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869BC911-2291-4055-A2E8-12EC0D64E6BD}"/>
              </a:ext>
            </a:extLst>
          </p:cNvPr>
          <p:cNvSpPr txBox="1">
            <a:spLocks/>
          </p:cNvSpPr>
          <p:nvPr/>
        </p:nvSpPr>
        <p:spPr>
          <a:xfrm>
            <a:off x="121642" y="311588"/>
            <a:ext cx="12070357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The way the Occasions were determined was informed by how they will be used to act on strategic objectives.</a:t>
            </a: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 Cond"/>
              <a:ea typeface="+mj-ea"/>
              <a:cs typeface="+mj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E6AD69-82DA-479C-AC62-78489EA6B164}"/>
              </a:ext>
            </a:extLst>
          </p:cNvPr>
          <p:cNvGrpSpPr/>
          <p:nvPr/>
        </p:nvGrpSpPr>
        <p:grpSpPr>
          <a:xfrm>
            <a:off x="603818" y="3439118"/>
            <a:ext cx="202276" cy="202276"/>
            <a:chOff x="940110" y="3101832"/>
            <a:chExt cx="295220" cy="29522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9380223-2B01-441F-9F80-0F7A3FD95629}"/>
                </a:ext>
              </a:extLst>
            </p:cNvPr>
            <p:cNvSpPr/>
            <p:nvPr/>
          </p:nvSpPr>
          <p:spPr>
            <a:xfrm>
              <a:off x="940110" y="3101832"/>
              <a:ext cx="295220" cy="2952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0" name="checkmark_BURKEGREEN"/>
            <p:cNvPicPr>
              <a:picLocks noChangeAspect="1"/>
            </p:cNvPicPr>
            <p:nvPr/>
          </p:nvPicPr>
          <p:blipFill rotWithShape="1">
            <a:blip r:embed="rId4" cstate="hq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0" t="11880" r="12010" b="11880"/>
            <a:stretch/>
          </p:blipFill>
          <p:spPr>
            <a:xfrm>
              <a:off x="977484" y="3138832"/>
              <a:ext cx="220471" cy="22122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E69BA62-B185-464E-9EBB-1CD1602E30D6}"/>
              </a:ext>
            </a:extLst>
          </p:cNvPr>
          <p:cNvGrpSpPr/>
          <p:nvPr/>
        </p:nvGrpSpPr>
        <p:grpSpPr>
          <a:xfrm>
            <a:off x="603818" y="4323435"/>
            <a:ext cx="202276" cy="202276"/>
            <a:chOff x="940110" y="3101832"/>
            <a:chExt cx="295220" cy="29522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CFE9449-2F88-4FB3-B978-1DE7062CD63B}"/>
                </a:ext>
              </a:extLst>
            </p:cNvPr>
            <p:cNvSpPr/>
            <p:nvPr/>
          </p:nvSpPr>
          <p:spPr>
            <a:xfrm>
              <a:off x="940110" y="3101832"/>
              <a:ext cx="295220" cy="2952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22" name="checkmark_BURKEGREEN">
              <a:extLst>
                <a:ext uri="{FF2B5EF4-FFF2-40B4-BE49-F238E27FC236}">
                  <a16:creationId xmlns:a16="http://schemas.microsoft.com/office/drawing/2014/main" id="{BAB4A81B-600B-43E6-8022-5AB60A84BF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0" t="11880" r="12010" b="11880"/>
            <a:stretch/>
          </p:blipFill>
          <p:spPr>
            <a:xfrm>
              <a:off x="977484" y="3138832"/>
              <a:ext cx="220471" cy="22122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A2552C6-8A38-4368-A71C-4850A624E007}"/>
              </a:ext>
            </a:extLst>
          </p:cNvPr>
          <p:cNvGrpSpPr/>
          <p:nvPr/>
        </p:nvGrpSpPr>
        <p:grpSpPr>
          <a:xfrm>
            <a:off x="603818" y="5245455"/>
            <a:ext cx="202276" cy="202276"/>
            <a:chOff x="940110" y="3101832"/>
            <a:chExt cx="295220" cy="29522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005DBF4-D24F-4B1D-B3BE-5DCBEE944B9E}"/>
                </a:ext>
              </a:extLst>
            </p:cNvPr>
            <p:cNvSpPr/>
            <p:nvPr/>
          </p:nvSpPr>
          <p:spPr>
            <a:xfrm>
              <a:off x="940110" y="3101832"/>
              <a:ext cx="295220" cy="2952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25" name="checkmark_BURKEGREEN">
              <a:extLst>
                <a:ext uri="{FF2B5EF4-FFF2-40B4-BE49-F238E27FC236}">
                  <a16:creationId xmlns:a16="http://schemas.microsoft.com/office/drawing/2014/main" id="{8AE1ACC2-A4AF-4FAB-99E7-9AD8DBB731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0" t="11880" r="12010" b="11880"/>
            <a:stretch/>
          </p:blipFill>
          <p:spPr>
            <a:xfrm>
              <a:off x="977484" y="3138832"/>
              <a:ext cx="220471" cy="221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5367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19" y="365125"/>
            <a:ext cx="11089005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By understanding our strategic goals for the framework and applying the eating occasion definition, we developed a data-driven eating occasion framework.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939507" y="1554472"/>
            <a:ext cx="7250400" cy="4079998"/>
          </a:xfrm>
          <a:prstGeom prst="rect">
            <a:avLst/>
          </a:prstGeom>
        </p:spPr>
      </p:pic>
      <p:sp>
        <p:nvSpPr>
          <p:cNvPr id="9" name="Rectangle 20"/>
          <p:cNvSpPr/>
          <p:nvPr/>
        </p:nvSpPr>
        <p:spPr>
          <a:xfrm flipH="1">
            <a:off x="4842343" y="1374232"/>
            <a:ext cx="3927944" cy="444165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">
                <a:schemeClr val="bg1">
                  <a:alpha val="50000"/>
                </a:schemeClr>
              </a:gs>
              <a:gs pos="60000">
                <a:srgbClr val="FFFFFF">
                  <a:alpha val="80000"/>
                </a:srgbClr>
              </a:gs>
              <a:gs pos="30000">
                <a:schemeClr val="bg1">
                  <a:alpha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B6A0072-6442-F24B-B9DE-2E043CBAC82C}"/>
              </a:ext>
            </a:extLst>
          </p:cNvPr>
          <p:cNvSpPr txBox="1">
            <a:spLocks/>
          </p:cNvSpPr>
          <p:nvPr/>
        </p:nvSpPr>
        <p:spPr>
          <a:xfrm>
            <a:off x="155448" y="2122862"/>
            <a:ext cx="5844210" cy="1247308"/>
          </a:xfrm>
          <a:prstGeom prst="rect">
            <a:avLst/>
          </a:prstGeom>
          <a:noFill/>
        </p:spPr>
        <p:txBody>
          <a:bodyPr vert="horz" wrap="square" lIns="457200" tIns="45720" rIns="45720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+mj-ea"/>
                <a:cs typeface="+mj-cs"/>
              </a:rPr>
              <a:t>Our data comes directly from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+mj-ea"/>
                <a:cs typeface="+mj-cs"/>
              </a:rPr>
              <a:t>Consumers.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 panose="020B0603020102020204" pitchFamily="34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+mj-ea"/>
                <a:cs typeface="+mj-cs"/>
              </a:rPr>
              <a:t>We captured well over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31825C-E91E-0F4F-B82C-0D463DFA3B18}"/>
              </a:ext>
            </a:extLst>
          </p:cNvPr>
          <p:cNvSpPr/>
          <p:nvPr/>
        </p:nvSpPr>
        <p:spPr>
          <a:xfrm>
            <a:off x="574413" y="3891172"/>
            <a:ext cx="18133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eating occasions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DA010B-6925-2F44-B8E7-A9EAE679E65C}"/>
              </a:ext>
            </a:extLst>
          </p:cNvPr>
          <p:cNvSpPr/>
          <p:nvPr/>
        </p:nvSpPr>
        <p:spPr>
          <a:xfrm>
            <a:off x="2822303" y="3881811"/>
            <a:ext cx="25523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consumers in     countries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3447197-E16E-2549-A86E-FE4512CD8185}"/>
              </a:ext>
            </a:extLst>
          </p:cNvPr>
          <p:cNvSpPr txBox="1">
            <a:spLocks/>
          </p:cNvSpPr>
          <p:nvPr/>
        </p:nvSpPr>
        <p:spPr>
          <a:xfrm>
            <a:off x="155448" y="4343007"/>
            <a:ext cx="5239911" cy="864754"/>
          </a:xfrm>
          <a:prstGeom prst="rect">
            <a:avLst/>
          </a:prstGeom>
          <a:noFill/>
        </p:spPr>
        <p:txBody>
          <a:bodyPr vert="horz" wrap="square" lIns="457200" tIns="45720" rIns="45720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j-ea"/>
                <a:cs typeface="+mj-cs"/>
              </a:rPr>
              <a:t>during the first quarter of 2019. This foundational data was captured via a diary where consumers provided information about all eating and drinking occasions over a 24-hour period.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B6A0072-6442-F24B-B9DE-2E043CBAC82C}"/>
              </a:ext>
            </a:extLst>
          </p:cNvPr>
          <p:cNvSpPr txBox="1">
            <a:spLocks/>
          </p:cNvSpPr>
          <p:nvPr/>
        </p:nvSpPr>
        <p:spPr>
          <a:xfrm>
            <a:off x="2350343" y="3914020"/>
            <a:ext cx="658368" cy="367225"/>
          </a:xfrm>
          <a:prstGeom prst="rect">
            <a:avLst/>
          </a:prstGeom>
          <a:noFill/>
        </p:spPr>
        <p:txBody>
          <a:bodyPr vert="horz" wrap="square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from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D4066A-1985-4B4B-B6B0-BACB466270A4}"/>
              </a:ext>
            </a:extLst>
          </p:cNvPr>
          <p:cNvSpPr txBox="1"/>
          <p:nvPr/>
        </p:nvSpPr>
        <p:spPr>
          <a:xfrm>
            <a:off x="584087" y="3398598"/>
            <a:ext cx="154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DC2347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200,000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231C16-BC4A-42E3-81C2-7DC1EC5FFC13}"/>
              </a:ext>
            </a:extLst>
          </p:cNvPr>
          <p:cNvSpPr txBox="1"/>
          <p:nvPr/>
        </p:nvSpPr>
        <p:spPr>
          <a:xfrm>
            <a:off x="2836818" y="3397507"/>
            <a:ext cx="13324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DC2347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40,000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E35596-2B89-40F8-A23E-CCD5836ED0E5}"/>
              </a:ext>
            </a:extLst>
          </p:cNvPr>
          <p:cNvSpPr txBox="1"/>
          <p:nvPr/>
        </p:nvSpPr>
        <p:spPr>
          <a:xfrm>
            <a:off x="4074071" y="3904826"/>
            <a:ext cx="359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6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879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872" y="1494845"/>
            <a:ext cx="5241128" cy="4182474"/>
          </a:xfrm>
          <a:prstGeom prst="rect">
            <a:avLst/>
          </a:prstGeom>
        </p:spPr>
      </p:pic>
      <p:sp>
        <p:nvSpPr>
          <p:cNvPr id="22" name="Rectangle 20"/>
          <p:cNvSpPr/>
          <p:nvPr/>
        </p:nvSpPr>
        <p:spPr>
          <a:xfrm flipH="1">
            <a:off x="6934878" y="1406769"/>
            <a:ext cx="2550316" cy="42705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">
                <a:schemeClr val="bg1">
                  <a:alpha val="50000"/>
                </a:schemeClr>
              </a:gs>
              <a:gs pos="60000">
                <a:srgbClr val="FFFFFF">
                  <a:alpha val="80000"/>
                </a:srgbClr>
              </a:gs>
              <a:gs pos="30000">
                <a:schemeClr val="bg1">
                  <a:alpha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&amp; Method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26720" y="1229051"/>
            <a:ext cx="7345679" cy="1655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j-ea"/>
                <a:cs typeface="+mj-cs"/>
              </a:rPr>
              <a:t>Respondents represented in this report completed a 19-minute online interview. The interview included a consumption occasion diary providing information about all eating and drinking occasions over a 24-hour period.</a:t>
            </a:r>
          </a:p>
        </p:txBody>
      </p:sp>
      <p:sp>
        <p:nvSpPr>
          <p:cNvPr id="2" name="Table 17">
            <a:extLst>
              <a:ext uri="{FF2B5EF4-FFF2-40B4-BE49-F238E27FC236}">
                <a16:creationId xmlns:a16="http://schemas.microsoft.com/office/drawing/2014/main" id="{6C967575-E20A-459F-A276-2B6FB3F8D1D6}"/>
              </a:ext>
            </a:extLst>
          </p:cNvPr>
          <p:cNvSpPr txBox="1"/>
          <p:nvPr/>
        </p:nvSpPr>
        <p:spPr>
          <a:xfrm>
            <a:off x="1099090" y="3710524"/>
            <a:ext cx="190319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rPr>
              <a:t>SAMPLE SIZE</a:t>
            </a:r>
            <a:endParaRPr lang="en-IN" sz="1400" dirty="0"/>
          </a:p>
        </p:txBody>
      </p:sp>
      <p:sp>
        <p:nvSpPr>
          <p:cNvPr id="20" name="Title 3"/>
          <p:cNvSpPr txBox="1">
            <a:spLocks/>
          </p:cNvSpPr>
          <p:nvPr/>
        </p:nvSpPr>
        <p:spPr>
          <a:xfrm>
            <a:off x="1099090" y="4964243"/>
            <a:ext cx="6204114" cy="9787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Census controls were implemented to ensure representivity among the Rep sample. When viewed as a total population, children age 4-12 and adults/teens age 13-70 have been weighted to match population proportions.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DB1348"/>
              </a:solidFill>
              <a:effectLst/>
              <a:uLnTx/>
              <a:uFillTx/>
              <a:latin typeface="Franklin Gothic Medium Cond"/>
              <a:ea typeface="+mj-ea"/>
              <a:cs typeface="+mj-cs"/>
            </a:endParaRPr>
          </a:p>
        </p:txBody>
      </p:sp>
      <p:graphicFrame>
        <p:nvGraphicFramePr>
          <p:cNvPr id="30" name="Table 29"/>
          <p:cNvGraphicFramePr>
            <a:graphicFrameLocks noGrp="1"/>
          </p:cNvGraphicFramePr>
          <p:nvPr/>
        </p:nvGraphicFramePr>
        <p:xfrm>
          <a:off x="1099090" y="3710524"/>
          <a:ext cx="36576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3929240556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358609535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US" sz="1400" b="0" dirty="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TOTAL</a:t>
                      </a:r>
                      <a:r>
                        <a:rPr lang="en-US" sz="14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 AGE 4-70</a:t>
                      </a:r>
                      <a:endParaRPr lang="en-US" sz="14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6379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0" kern="1200" dirty="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+mn-cs"/>
                        </a:rPr>
                        <a:t>Consumption Occasions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rgbClr val="DB1348"/>
                          </a:solidFill>
                          <a:latin typeface="+mj-lt"/>
                          <a:ea typeface="+mj-ea"/>
                          <a:cs typeface="+mj-cs"/>
                        </a:rPr>
                        <a:t>36,905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0760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0" kern="1200" dirty="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+mn-cs"/>
                        </a:rPr>
                        <a:t>Respondents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rgbClr val="DB1348"/>
                          </a:solidFill>
                          <a:latin typeface="+mj-lt"/>
                          <a:ea typeface="+mj-ea"/>
                          <a:cs typeface="+mj-cs"/>
                        </a:rPr>
                        <a:t>8,769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6204601"/>
                  </a:ext>
                </a:extLst>
              </a:tr>
            </a:tbl>
          </a:graphicData>
        </a:graphic>
      </p:graphicFrame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89804AF-911F-9948-8372-E0362EA175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39" y="4397718"/>
            <a:ext cx="566525" cy="5665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67766B-4C3B-284B-B052-09CBA2889F7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119" y="3936740"/>
            <a:ext cx="460978" cy="4609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E9082B6-5095-5E49-9764-8F815EB6274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140" y="5056961"/>
            <a:ext cx="526958" cy="5269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939B7D-7941-4CE0-B9BE-A26C01B64739}"/>
              </a:ext>
            </a:extLst>
          </p:cNvPr>
          <p:cNvSpPr txBox="1"/>
          <p:nvPr/>
        </p:nvSpPr>
        <p:spPr>
          <a:xfrm>
            <a:off x="440788" y="2813327"/>
            <a:ext cx="652415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cs typeface="+mn-cs"/>
              </a:rPr>
              <a:t>Time Period: &lt;&gt;</a:t>
            </a:r>
          </a:p>
        </p:txBody>
      </p:sp>
    </p:spTree>
    <p:extLst>
      <p:ext uri="{BB962C8B-B14F-4D97-AF65-F5344CB8AC3E}">
        <p14:creationId xmlns:p14="http://schemas.microsoft.com/office/powerpoint/2010/main" val="267777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Kellogg’s </a:t>
            </a:r>
            <a:br>
              <a:rPr lang="en-US" dirty="0"/>
            </a:br>
            <a:r>
              <a:rPr lang="en-US" dirty="0"/>
              <a:t>Eating Occasion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4814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0"/>
          <p:cNvGrpSpPr>
            <a:grpSpLocks noChangeAspect="1"/>
          </p:cNvGrpSpPr>
          <p:nvPr/>
        </p:nvGrpSpPr>
        <p:grpSpPr bwMode="auto">
          <a:xfrm>
            <a:off x="2773242" y="3065222"/>
            <a:ext cx="6467332" cy="3131439"/>
            <a:chOff x="1689" y="1795"/>
            <a:chExt cx="4302" cy="2083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" y="1796"/>
              <a:ext cx="1916" cy="2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2" name="Picture 1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2" y="2055"/>
              <a:ext cx="2016" cy="1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689" y="3855"/>
              <a:ext cx="4302" cy="13"/>
            </a:xfrm>
            <a:custGeom>
              <a:avLst/>
              <a:gdLst>
                <a:gd name="T0" fmla="*/ 4295 w 4302"/>
                <a:gd name="T1" fmla="*/ 13 h 13"/>
                <a:gd name="T2" fmla="*/ 7 w 4302"/>
                <a:gd name="T3" fmla="*/ 13 h 13"/>
                <a:gd name="T4" fmla="*/ 7 w 4302"/>
                <a:gd name="T5" fmla="*/ 13 h 13"/>
                <a:gd name="T6" fmla="*/ 4 w 4302"/>
                <a:gd name="T7" fmla="*/ 12 h 13"/>
                <a:gd name="T8" fmla="*/ 2 w 4302"/>
                <a:gd name="T9" fmla="*/ 11 h 13"/>
                <a:gd name="T10" fmla="*/ 1 w 4302"/>
                <a:gd name="T11" fmla="*/ 9 h 13"/>
                <a:gd name="T12" fmla="*/ 0 w 4302"/>
                <a:gd name="T13" fmla="*/ 6 h 13"/>
                <a:gd name="T14" fmla="*/ 0 w 4302"/>
                <a:gd name="T15" fmla="*/ 6 h 13"/>
                <a:gd name="T16" fmla="*/ 1 w 4302"/>
                <a:gd name="T17" fmla="*/ 3 h 13"/>
                <a:gd name="T18" fmla="*/ 2 w 4302"/>
                <a:gd name="T19" fmla="*/ 2 h 13"/>
                <a:gd name="T20" fmla="*/ 4 w 4302"/>
                <a:gd name="T21" fmla="*/ 0 h 13"/>
                <a:gd name="T22" fmla="*/ 7 w 4302"/>
                <a:gd name="T23" fmla="*/ 0 h 13"/>
                <a:gd name="T24" fmla="*/ 4295 w 4302"/>
                <a:gd name="T25" fmla="*/ 0 h 13"/>
                <a:gd name="T26" fmla="*/ 4295 w 4302"/>
                <a:gd name="T27" fmla="*/ 0 h 13"/>
                <a:gd name="T28" fmla="*/ 4298 w 4302"/>
                <a:gd name="T29" fmla="*/ 0 h 13"/>
                <a:gd name="T30" fmla="*/ 4300 w 4302"/>
                <a:gd name="T31" fmla="*/ 2 h 13"/>
                <a:gd name="T32" fmla="*/ 4301 w 4302"/>
                <a:gd name="T33" fmla="*/ 3 h 13"/>
                <a:gd name="T34" fmla="*/ 4302 w 4302"/>
                <a:gd name="T35" fmla="*/ 6 h 13"/>
                <a:gd name="T36" fmla="*/ 4302 w 4302"/>
                <a:gd name="T37" fmla="*/ 6 h 13"/>
                <a:gd name="T38" fmla="*/ 4301 w 4302"/>
                <a:gd name="T39" fmla="*/ 9 h 13"/>
                <a:gd name="T40" fmla="*/ 4300 w 4302"/>
                <a:gd name="T41" fmla="*/ 11 h 13"/>
                <a:gd name="T42" fmla="*/ 4298 w 4302"/>
                <a:gd name="T43" fmla="*/ 12 h 13"/>
                <a:gd name="T44" fmla="*/ 4295 w 4302"/>
                <a:gd name="T45" fmla="*/ 13 h 13"/>
                <a:gd name="T46" fmla="*/ 4295 w 4302"/>
                <a:gd name="T4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02" h="13">
                  <a:moveTo>
                    <a:pt x="4295" y="13"/>
                  </a:moveTo>
                  <a:lnTo>
                    <a:pt x="7" y="13"/>
                  </a:lnTo>
                  <a:lnTo>
                    <a:pt x="7" y="13"/>
                  </a:lnTo>
                  <a:lnTo>
                    <a:pt x="4" y="12"/>
                  </a:lnTo>
                  <a:lnTo>
                    <a:pt x="2" y="11"/>
                  </a:lnTo>
                  <a:lnTo>
                    <a:pt x="1" y="9"/>
                  </a:lnTo>
                  <a:lnTo>
                    <a:pt x="0" y="6"/>
                  </a:lnTo>
                  <a:lnTo>
                    <a:pt x="0" y="6"/>
                  </a:lnTo>
                  <a:lnTo>
                    <a:pt x="1" y="3"/>
                  </a:lnTo>
                  <a:lnTo>
                    <a:pt x="2" y="2"/>
                  </a:lnTo>
                  <a:lnTo>
                    <a:pt x="4" y="0"/>
                  </a:lnTo>
                  <a:lnTo>
                    <a:pt x="7" y="0"/>
                  </a:lnTo>
                  <a:lnTo>
                    <a:pt x="4295" y="0"/>
                  </a:lnTo>
                  <a:lnTo>
                    <a:pt x="4295" y="0"/>
                  </a:lnTo>
                  <a:lnTo>
                    <a:pt x="4298" y="0"/>
                  </a:lnTo>
                  <a:lnTo>
                    <a:pt x="4300" y="2"/>
                  </a:lnTo>
                  <a:lnTo>
                    <a:pt x="4301" y="3"/>
                  </a:lnTo>
                  <a:lnTo>
                    <a:pt x="4302" y="6"/>
                  </a:lnTo>
                  <a:lnTo>
                    <a:pt x="4302" y="6"/>
                  </a:lnTo>
                  <a:lnTo>
                    <a:pt x="4301" y="9"/>
                  </a:lnTo>
                  <a:lnTo>
                    <a:pt x="4300" y="11"/>
                  </a:lnTo>
                  <a:lnTo>
                    <a:pt x="4298" y="12"/>
                  </a:lnTo>
                  <a:lnTo>
                    <a:pt x="4295" y="13"/>
                  </a:lnTo>
                  <a:lnTo>
                    <a:pt x="4295" y="13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3784" y="1795"/>
              <a:ext cx="35" cy="9"/>
            </a:xfrm>
            <a:custGeom>
              <a:avLst/>
              <a:gdLst>
                <a:gd name="T0" fmla="*/ 4 w 35"/>
                <a:gd name="T1" fmla="*/ 9 h 9"/>
                <a:gd name="T2" fmla="*/ 4 w 35"/>
                <a:gd name="T3" fmla="*/ 9 h 9"/>
                <a:gd name="T4" fmla="*/ 3 w 35"/>
                <a:gd name="T5" fmla="*/ 9 h 9"/>
                <a:gd name="T6" fmla="*/ 1 w 35"/>
                <a:gd name="T7" fmla="*/ 8 h 9"/>
                <a:gd name="T8" fmla="*/ 0 w 35"/>
                <a:gd name="T9" fmla="*/ 7 h 9"/>
                <a:gd name="T10" fmla="*/ 0 w 35"/>
                <a:gd name="T11" fmla="*/ 4 h 9"/>
                <a:gd name="T12" fmla="*/ 0 w 35"/>
                <a:gd name="T13" fmla="*/ 4 h 9"/>
                <a:gd name="T14" fmla="*/ 0 w 35"/>
                <a:gd name="T15" fmla="*/ 3 h 9"/>
                <a:gd name="T16" fmla="*/ 1 w 35"/>
                <a:gd name="T17" fmla="*/ 1 h 9"/>
                <a:gd name="T18" fmla="*/ 2 w 35"/>
                <a:gd name="T19" fmla="*/ 0 h 9"/>
                <a:gd name="T20" fmla="*/ 4 w 35"/>
                <a:gd name="T21" fmla="*/ 0 h 9"/>
                <a:gd name="T22" fmla="*/ 4 w 35"/>
                <a:gd name="T23" fmla="*/ 0 h 9"/>
                <a:gd name="T24" fmla="*/ 31 w 35"/>
                <a:gd name="T25" fmla="*/ 0 h 9"/>
                <a:gd name="T26" fmla="*/ 31 w 35"/>
                <a:gd name="T27" fmla="*/ 0 h 9"/>
                <a:gd name="T28" fmla="*/ 31 w 35"/>
                <a:gd name="T29" fmla="*/ 0 h 9"/>
                <a:gd name="T30" fmla="*/ 31 w 35"/>
                <a:gd name="T31" fmla="*/ 0 h 9"/>
                <a:gd name="T32" fmla="*/ 33 w 35"/>
                <a:gd name="T33" fmla="*/ 0 h 9"/>
                <a:gd name="T34" fmla="*/ 34 w 35"/>
                <a:gd name="T35" fmla="*/ 1 h 9"/>
                <a:gd name="T36" fmla="*/ 35 w 35"/>
                <a:gd name="T37" fmla="*/ 2 h 9"/>
                <a:gd name="T38" fmla="*/ 35 w 35"/>
                <a:gd name="T39" fmla="*/ 4 h 9"/>
                <a:gd name="T40" fmla="*/ 35 w 35"/>
                <a:gd name="T41" fmla="*/ 4 h 9"/>
                <a:gd name="T42" fmla="*/ 35 w 35"/>
                <a:gd name="T43" fmla="*/ 6 h 9"/>
                <a:gd name="T44" fmla="*/ 34 w 35"/>
                <a:gd name="T45" fmla="*/ 7 h 9"/>
                <a:gd name="T46" fmla="*/ 33 w 35"/>
                <a:gd name="T47" fmla="*/ 8 h 9"/>
                <a:gd name="T48" fmla="*/ 31 w 35"/>
                <a:gd name="T49" fmla="*/ 9 h 9"/>
                <a:gd name="T50" fmla="*/ 31 w 35"/>
                <a:gd name="T51" fmla="*/ 9 h 9"/>
                <a:gd name="T52" fmla="*/ 4 w 35"/>
                <a:gd name="T53" fmla="*/ 9 h 9"/>
                <a:gd name="T54" fmla="*/ 4 w 35"/>
                <a:gd name="T55" fmla="*/ 9 h 9"/>
                <a:gd name="T56" fmla="*/ 4 w 35"/>
                <a:gd name="T57" fmla="*/ 9 h 9"/>
                <a:gd name="T58" fmla="*/ 4 w 35"/>
                <a:gd name="T5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" h="9">
                  <a:moveTo>
                    <a:pt x="4" y="9"/>
                  </a:moveTo>
                  <a:lnTo>
                    <a:pt x="4" y="9"/>
                  </a:lnTo>
                  <a:lnTo>
                    <a:pt x="3" y="9"/>
                  </a:lnTo>
                  <a:lnTo>
                    <a:pt x="1" y="8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3" y="0"/>
                  </a:lnTo>
                  <a:lnTo>
                    <a:pt x="34" y="1"/>
                  </a:lnTo>
                  <a:lnTo>
                    <a:pt x="35" y="2"/>
                  </a:lnTo>
                  <a:lnTo>
                    <a:pt x="35" y="4"/>
                  </a:lnTo>
                  <a:lnTo>
                    <a:pt x="35" y="4"/>
                  </a:lnTo>
                  <a:lnTo>
                    <a:pt x="35" y="6"/>
                  </a:lnTo>
                  <a:lnTo>
                    <a:pt x="34" y="7"/>
                  </a:lnTo>
                  <a:lnTo>
                    <a:pt x="33" y="8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1773" y="3805"/>
              <a:ext cx="9" cy="35"/>
            </a:xfrm>
            <a:custGeom>
              <a:avLst/>
              <a:gdLst>
                <a:gd name="T0" fmla="*/ 5 w 9"/>
                <a:gd name="T1" fmla="*/ 35 h 35"/>
                <a:gd name="T2" fmla="*/ 5 w 9"/>
                <a:gd name="T3" fmla="*/ 35 h 35"/>
                <a:gd name="T4" fmla="*/ 5 w 9"/>
                <a:gd name="T5" fmla="*/ 35 h 35"/>
                <a:gd name="T6" fmla="*/ 5 w 9"/>
                <a:gd name="T7" fmla="*/ 35 h 35"/>
                <a:gd name="T8" fmla="*/ 2 w 9"/>
                <a:gd name="T9" fmla="*/ 35 h 35"/>
                <a:gd name="T10" fmla="*/ 1 w 9"/>
                <a:gd name="T11" fmla="*/ 34 h 35"/>
                <a:gd name="T12" fmla="*/ 0 w 9"/>
                <a:gd name="T13" fmla="*/ 32 h 35"/>
                <a:gd name="T14" fmla="*/ 0 w 9"/>
                <a:gd name="T15" fmla="*/ 31 h 35"/>
                <a:gd name="T16" fmla="*/ 0 w 9"/>
                <a:gd name="T17" fmla="*/ 31 h 35"/>
                <a:gd name="T18" fmla="*/ 0 w 9"/>
                <a:gd name="T19" fmla="*/ 4 h 35"/>
                <a:gd name="T20" fmla="*/ 0 w 9"/>
                <a:gd name="T21" fmla="*/ 4 h 35"/>
                <a:gd name="T22" fmla="*/ 1 w 9"/>
                <a:gd name="T23" fmla="*/ 2 h 35"/>
                <a:gd name="T24" fmla="*/ 2 w 9"/>
                <a:gd name="T25" fmla="*/ 1 h 35"/>
                <a:gd name="T26" fmla="*/ 3 w 9"/>
                <a:gd name="T27" fmla="*/ 0 h 35"/>
                <a:gd name="T28" fmla="*/ 5 w 9"/>
                <a:gd name="T29" fmla="*/ 0 h 35"/>
                <a:gd name="T30" fmla="*/ 5 w 9"/>
                <a:gd name="T31" fmla="*/ 0 h 35"/>
                <a:gd name="T32" fmla="*/ 7 w 9"/>
                <a:gd name="T33" fmla="*/ 0 h 35"/>
                <a:gd name="T34" fmla="*/ 8 w 9"/>
                <a:gd name="T35" fmla="*/ 1 h 35"/>
                <a:gd name="T36" fmla="*/ 9 w 9"/>
                <a:gd name="T37" fmla="*/ 2 h 35"/>
                <a:gd name="T38" fmla="*/ 9 w 9"/>
                <a:gd name="T39" fmla="*/ 4 h 35"/>
                <a:gd name="T40" fmla="*/ 9 w 9"/>
                <a:gd name="T41" fmla="*/ 4 h 35"/>
                <a:gd name="T42" fmla="*/ 9 w 9"/>
                <a:gd name="T43" fmla="*/ 31 h 35"/>
                <a:gd name="T44" fmla="*/ 9 w 9"/>
                <a:gd name="T45" fmla="*/ 31 h 35"/>
                <a:gd name="T46" fmla="*/ 9 w 9"/>
                <a:gd name="T47" fmla="*/ 32 h 35"/>
                <a:gd name="T48" fmla="*/ 8 w 9"/>
                <a:gd name="T49" fmla="*/ 34 h 35"/>
                <a:gd name="T50" fmla="*/ 6 w 9"/>
                <a:gd name="T51" fmla="*/ 35 h 35"/>
                <a:gd name="T52" fmla="*/ 5 w 9"/>
                <a:gd name="T53" fmla="*/ 35 h 35"/>
                <a:gd name="T54" fmla="*/ 5 w 9"/>
                <a:gd name="T5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" h="35">
                  <a:moveTo>
                    <a:pt x="5" y="35"/>
                  </a:moveTo>
                  <a:lnTo>
                    <a:pt x="5" y="35"/>
                  </a:lnTo>
                  <a:lnTo>
                    <a:pt x="5" y="35"/>
                  </a:lnTo>
                  <a:lnTo>
                    <a:pt x="5" y="35"/>
                  </a:lnTo>
                  <a:lnTo>
                    <a:pt x="2" y="35"/>
                  </a:lnTo>
                  <a:lnTo>
                    <a:pt x="1" y="34"/>
                  </a:lnTo>
                  <a:lnTo>
                    <a:pt x="0" y="32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2"/>
                  </a:lnTo>
                  <a:lnTo>
                    <a:pt x="2" y="1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8" y="1"/>
                  </a:lnTo>
                  <a:lnTo>
                    <a:pt x="9" y="2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9" y="32"/>
                  </a:lnTo>
                  <a:lnTo>
                    <a:pt x="8" y="34"/>
                  </a:lnTo>
                  <a:lnTo>
                    <a:pt x="6" y="35"/>
                  </a:lnTo>
                  <a:lnTo>
                    <a:pt x="5" y="35"/>
                  </a:lnTo>
                  <a:lnTo>
                    <a:pt x="5" y="35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3806" y="1795"/>
              <a:ext cx="35" cy="9"/>
            </a:xfrm>
            <a:custGeom>
              <a:avLst/>
              <a:gdLst>
                <a:gd name="T0" fmla="*/ 31 w 35"/>
                <a:gd name="T1" fmla="*/ 9 h 9"/>
                <a:gd name="T2" fmla="*/ 31 w 35"/>
                <a:gd name="T3" fmla="*/ 9 h 9"/>
                <a:gd name="T4" fmla="*/ 33 w 35"/>
                <a:gd name="T5" fmla="*/ 9 h 9"/>
                <a:gd name="T6" fmla="*/ 34 w 35"/>
                <a:gd name="T7" fmla="*/ 8 h 9"/>
                <a:gd name="T8" fmla="*/ 35 w 35"/>
                <a:gd name="T9" fmla="*/ 7 h 9"/>
                <a:gd name="T10" fmla="*/ 35 w 35"/>
                <a:gd name="T11" fmla="*/ 4 h 9"/>
                <a:gd name="T12" fmla="*/ 35 w 35"/>
                <a:gd name="T13" fmla="*/ 4 h 9"/>
                <a:gd name="T14" fmla="*/ 35 w 35"/>
                <a:gd name="T15" fmla="*/ 3 h 9"/>
                <a:gd name="T16" fmla="*/ 34 w 35"/>
                <a:gd name="T17" fmla="*/ 1 h 9"/>
                <a:gd name="T18" fmla="*/ 33 w 35"/>
                <a:gd name="T19" fmla="*/ 0 h 9"/>
                <a:gd name="T20" fmla="*/ 31 w 35"/>
                <a:gd name="T21" fmla="*/ 0 h 9"/>
                <a:gd name="T22" fmla="*/ 31 w 35"/>
                <a:gd name="T23" fmla="*/ 0 h 9"/>
                <a:gd name="T24" fmla="*/ 4 w 35"/>
                <a:gd name="T25" fmla="*/ 0 h 9"/>
                <a:gd name="T26" fmla="*/ 4 w 35"/>
                <a:gd name="T27" fmla="*/ 0 h 9"/>
                <a:gd name="T28" fmla="*/ 4 w 35"/>
                <a:gd name="T29" fmla="*/ 0 h 9"/>
                <a:gd name="T30" fmla="*/ 4 w 35"/>
                <a:gd name="T31" fmla="*/ 0 h 9"/>
                <a:gd name="T32" fmla="*/ 3 w 35"/>
                <a:gd name="T33" fmla="*/ 0 h 9"/>
                <a:gd name="T34" fmla="*/ 1 w 35"/>
                <a:gd name="T35" fmla="*/ 1 h 9"/>
                <a:gd name="T36" fmla="*/ 1 w 35"/>
                <a:gd name="T37" fmla="*/ 2 h 9"/>
                <a:gd name="T38" fmla="*/ 0 w 35"/>
                <a:gd name="T39" fmla="*/ 4 h 9"/>
                <a:gd name="T40" fmla="*/ 0 w 35"/>
                <a:gd name="T41" fmla="*/ 4 h 9"/>
                <a:gd name="T42" fmla="*/ 1 w 35"/>
                <a:gd name="T43" fmla="*/ 6 h 9"/>
                <a:gd name="T44" fmla="*/ 1 w 35"/>
                <a:gd name="T45" fmla="*/ 7 h 9"/>
                <a:gd name="T46" fmla="*/ 3 w 35"/>
                <a:gd name="T47" fmla="*/ 8 h 9"/>
                <a:gd name="T48" fmla="*/ 4 w 35"/>
                <a:gd name="T49" fmla="*/ 9 h 9"/>
                <a:gd name="T50" fmla="*/ 4 w 35"/>
                <a:gd name="T51" fmla="*/ 9 h 9"/>
                <a:gd name="T52" fmla="*/ 31 w 35"/>
                <a:gd name="T53" fmla="*/ 9 h 9"/>
                <a:gd name="T54" fmla="*/ 31 w 35"/>
                <a:gd name="T55" fmla="*/ 9 h 9"/>
                <a:gd name="T56" fmla="*/ 31 w 35"/>
                <a:gd name="T57" fmla="*/ 9 h 9"/>
                <a:gd name="T58" fmla="*/ 31 w 35"/>
                <a:gd name="T5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" h="9">
                  <a:moveTo>
                    <a:pt x="31" y="9"/>
                  </a:moveTo>
                  <a:lnTo>
                    <a:pt x="31" y="9"/>
                  </a:lnTo>
                  <a:lnTo>
                    <a:pt x="33" y="9"/>
                  </a:lnTo>
                  <a:lnTo>
                    <a:pt x="34" y="8"/>
                  </a:lnTo>
                  <a:lnTo>
                    <a:pt x="35" y="7"/>
                  </a:lnTo>
                  <a:lnTo>
                    <a:pt x="35" y="4"/>
                  </a:lnTo>
                  <a:lnTo>
                    <a:pt x="35" y="4"/>
                  </a:lnTo>
                  <a:lnTo>
                    <a:pt x="35" y="3"/>
                  </a:lnTo>
                  <a:lnTo>
                    <a:pt x="34" y="1"/>
                  </a:lnTo>
                  <a:lnTo>
                    <a:pt x="33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6"/>
                  </a:lnTo>
                  <a:lnTo>
                    <a:pt x="1" y="7"/>
                  </a:lnTo>
                  <a:lnTo>
                    <a:pt x="3" y="8"/>
                  </a:lnTo>
                  <a:lnTo>
                    <a:pt x="4" y="9"/>
                  </a:lnTo>
                  <a:lnTo>
                    <a:pt x="4" y="9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1" y="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5843" y="3805"/>
              <a:ext cx="10" cy="35"/>
            </a:xfrm>
            <a:custGeom>
              <a:avLst/>
              <a:gdLst>
                <a:gd name="T0" fmla="*/ 5 w 10"/>
                <a:gd name="T1" fmla="*/ 35 h 35"/>
                <a:gd name="T2" fmla="*/ 5 w 10"/>
                <a:gd name="T3" fmla="*/ 35 h 35"/>
                <a:gd name="T4" fmla="*/ 5 w 10"/>
                <a:gd name="T5" fmla="*/ 35 h 35"/>
                <a:gd name="T6" fmla="*/ 5 w 10"/>
                <a:gd name="T7" fmla="*/ 35 h 35"/>
                <a:gd name="T8" fmla="*/ 6 w 10"/>
                <a:gd name="T9" fmla="*/ 35 h 35"/>
                <a:gd name="T10" fmla="*/ 7 w 10"/>
                <a:gd name="T11" fmla="*/ 34 h 35"/>
                <a:gd name="T12" fmla="*/ 9 w 10"/>
                <a:gd name="T13" fmla="*/ 32 h 35"/>
                <a:gd name="T14" fmla="*/ 10 w 10"/>
                <a:gd name="T15" fmla="*/ 31 h 35"/>
                <a:gd name="T16" fmla="*/ 10 w 10"/>
                <a:gd name="T17" fmla="*/ 31 h 35"/>
                <a:gd name="T18" fmla="*/ 9 w 10"/>
                <a:gd name="T19" fmla="*/ 4 h 35"/>
                <a:gd name="T20" fmla="*/ 9 w 10"/>
                <a:gd name="T21" fmla="*/ 4 h 35"/>
                <a:gd name="T22" fmla="*/ 9 w 10"/>
                <a:gd name="T23" fmla="*/ 2 h 35"/>
                <a:gd name="T24" fmla="*/ 7 w 10"/>
                <a:gd name="T25" fmla="*/ 1 h 35"/>
                <a:gd name="T26" fmla="*/ 6 w 10"/>
                <a:gd name="T27" fmla="*/ 0 h 35"/>
                <a:gd name="T28" fmla="*/ 4 w 10"/>
                <a:gd name="T29" fmla="*/ 0 h 35"/>
                <a:gd name="T30" fmla="*/ 4 w 10"/>
                <a:gd name="T31" fmla="*/ 0 h 35"/>
                <a:gd name="T32" fmla="*/ 2 w 10"/>
                <a:gd name="T33" fmla="*/ 0 h 35"/>
                <a:gd name="T34" fmla="*/ 1 w 10"/>
                <a:gd name="T35" fmla="*/ 1 h 35"/>
                <a:gd name="T36" fmla="*/ 0 w 10"/>
                <a:gd name="T37" fmla="*/ 2 h 35"/>
                <a:gd name="T38" fmla="*/ 0 w 10"/>
                <a:gd name="T39" fmla="*/ 4 h 35"/>
                <a:gd name="T40" fmla="*/ 0 w 10"/>
                <a:gd name="T41" fmla="*/ 4 h 35"/>
                <a:gd name="T42" fmla="*/ 1 w 10"/>
                <a:gd name="T43" fmla="*/ 31 h 35"/>
                <a:gd name="T44" fmla="*/ 1 w 10"/>
                <a:gd name="T45" fmla="*/ 31 h 35"/>
                <a:gd name="T46" fmla="*/ 1 w 10"/>
                <a:gd name="T47" fmla="*/ 32 h 35"/>
                <a:gd name="T48" fmla="*/ 2 w 10"/>
                <a:gd name="T49" fmla="*/ 34 h 35"/>
                <a:gd name="T50" fmla="*/ 3 w 10"/>
                <a:gd name="T51" fmla="*/ 35 h 35"/>
                <a:gd name="T52" fmla="*/ 5 w 10"/>
                <a:gd name="T53" fmla="*/ 35 h 35"/>
                <a:gd name="T54" fmla="*/ 5 w 10"/>
                <a:gd name="T5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" h="35">
                  <a:moveTo>
                    <a:pt x="5" y="35"/>
                  </a:moveTo>
                  <a:lnTo>
                    <a:pt x="5" y="35"/>
                  </a:lnTo>
                  <a:lnTo>
                    <a:pt x="5" y="35"/>
                  </a:lnTo>
                  <a:lnTo>
                    <a:pt x="5" y="35"/>
                  </a:lnTo>
                  <a:lnTo>
                    <a:pt x="6" y="35"/>
                  </a:lnTo>
                  <a:lnTo>
                    <a:pt x="7" y="34"/>
                  </a:lnTo>
                  <a:lnTo>
                    <a:pt x="9" y="32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2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31"/>
                  </a:lnTo>
                  <a:lnTo>
                    <a:pt x="1" y="31"/>
                  </a:lnTo>
                  <a:lnTo>
                    <a:pt x="1" y="32"/>
                  </a:lnTo>
                  <a:lnTo>
                    <a:pt x="2" y="34"/>
                  </a:lnTo>
                  <a:lnTo>
                    <a:pt x="3" y="35"/>
                  </a:lnTo>
                  <a:lnTo>
                    <a:pt x="5" y="35"/>
                  </a:lnTo>
                  <a:lnTo>
                    <a:pt x="5" y="35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aphicFrame>
        <p:nvGraphicFramePr>
          <p:cNvPr id="7" name="Chart 6"/>
          <p:cNvGraphicFramePr/>
          <p:nvPr/>
        </p:nvGraphicFramePr>
        <p:xfrm>
          <a:off x="515134" y="1900720"/>
          <a:ext cx="10834406" cy="8536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0" name="Slide Number Placeholder 2"/>
          <p:cNvSpPr txBox="1">
            <a:spLocks/>
          </p:cNvSpPr>
          <p:nvPr/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159" name="Chart 158"/>
          <p:cNvGraphicFramePr/>
          <p:nvPr/>
        </p:nvGraphicFramePr>
        <p:xfrm>
          <a:off x="4689183" y="-141975"/>
          <a:ext cx="1449682" cy="9664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1" name="Chart 170"/>
          <p:cNvGraphicFramePr/>
          <p:nvPr/>
        </p:nvGraphicFramePr>
        <p:xfrm>
          <a:off x="4687754" y="1016032"/>
          <a:ext cx="1449682" cy="9664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04" name="Occasion 11"/>
          <p:cNvSpPr/>
          <p:nvPr/>
        </p:nvSpPr>
        <p:spPr>
          <a:xfrm>
            <a:off x="8881404" y="3759551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3%</a:t>
            </a:r>
          </a:p>
        </p:txBody>
      </p:sp>
      <p:sp>
        <p:nvSpPr>
          <p:cNvPr id="205" name="Occasion 10"/>
          <p:cNvSpPr/>
          <p:nvPr/>
        </p:nvSpPr>
        <p:spPr>
          <a:xfrm>
            <a:off x="8064894" y="2912871"/>
            <a:ext cx="463212" cy="4606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19%</a:t>
            </a:r>
          </a:p>
        </p:txBody>
      </p:sp>
      <p:sp>
        <p:nvSpPr>
          <p:cNvPr id="208" name="Occasion 2"/>
          <p:cNvSpPr/>
          <p:nvPr/>
        </p:nvSpPr>
        <p:spPr>
          <a:xfrm>
            <a:off x="1971722" y="5024323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9%</a:t>
            </a:r>
          </a:p>
        </p:txBody>
      </p:sp>
      <p:sp>
        <p:nvSpPr>
          <p:cNvPr id="210" name="Occasion 1"/>
          <p:cNvSpPr/>
          <p:nvPr/>
        </p:nvSpPr>
        <p:spPr>
          <a:xfrm>
            <a:off x="1882936" y="5724216"/>
            <a:ext cx="463212" cy="51757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3%</a:t>
            </a:r>
          </a:p>
        </p:txBody>
      </p:sp>
      <p:sp>
        <p:nvSpPr>
          <p:cNvPr id="212" name="Occasion 12"/>
          <p:cNvSpPr/>
          <p:nvPr/>
        </p:nvSpPr>
        <p:spPr>
          <a:xfrm>
            <a:off x="9132594" y="4101088"/>
            <a:ext cx="466449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4%</a:t>
            </a:r>
          </a:p>
        </p:txBody>
      </p:sp>
      <p:sp>
        <p:nvSpPr>
          <p:cNvPr id="215" name="Occasion 13"/>
          <p:cNvSpPr/>
          <p:nvPr/>
        </p:nvSpPr>
        <p:spPr>
          <a:xfrm>
            <a:off x="9292997" y="4595732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5%</a:t>
            </a:r>
          </a:p>
        </p:txBody>
      </p:sp>
      <p:sp>
        <p:nvSpPr>
          <p:cNvPr id="222" name="Occasion 9"/>
          <p:cNvSpPr/>
          <p:nvPr/>
        </p:nvSpPr>
        <p:spPr>
          <a:xfrm>
            <a:off x="6781971" y="2238792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5%</a:t>
            </a:r>
          </a:p>
        </p:txBody>
      </p:sp>
      <p:sp>
        <p:nvSpPr>
          <p:cNvPr id="274" name="Occasion 4"/>
          <p:cNvSpPr/>
          <p:nvPr/>
        </p:nvSpPr>
        <p:spPr>
          <a:xfrm>
            <a:off x="2781821" y="3478513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2%</a:t>
            </a:r>
          </a:p>
        </p:txBody>
      </p:sp>
      <p:sp>
        <p:nvSpPr>
          <p:cNvPr id="287" name="Occasion 3"/>
          <p:cNvSpPr/>
          <p:nvPr/>
        </p:nvSpPr>
        <p:spPr>
          <a:xfrm>
            <a:off x="2421573" y="4050850"/>
            <a:ext cx="374996" cy="4678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9%</a:t>
            </a:r>
          </a:p>
        </p:txBody>
      </p:sp>
      <p:sp>
        <p:nvSpPr>
          <p:cNvPr id="288" name="Occasion 6"/>
          <p:cNvSpPr/>
          <p:nvPr/>
        </p:nvSpPr>
        <p:spPr>
          <a:xfrm>
            <a:off x="4139601" y="2428238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15%</a:t>
            </a:r>
          </a:p>
        </p:txBody>
      </p:sp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3619923" y="6565656"/>
            <a:ext cx="6309212" cy="295042"/>
          </a:xfrm>
        </p:spPr>
        <p:txBody>
          <a:bodyPr>
            <a:normAutofit fontScale="90000"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Unweighted [weighted] Base: Eating Occasions among Age 4-70                             .See notes section for more information.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When viewed as a total population, children age 4-12 and adults/teens age 13-70 have been weighted to match population proportions. </a:t>
            </a:r>
          </a:p>
        </p:txBody>
      </p:sp>
      <p:sp>
        <p:nvSpPr>
          <p:cNvPr id="2" name="Rectangle 1"/>
          <p:cNvSpPr/>
          <p:nvPr/>
        </p:nvSpPr>
        <p:spPr>
          <a:xfrm>
            <a:off x="5198570" y="6310722"/>
            <a:ext cx="718334" cy="2214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HOME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5915205" y="6308882"/>
            <a:ext cx="718334" cy="2214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AWAY</a:t>
            </a:r>
          </a:p>
        </p:txBody>
      </p:sp>
      <p:sp>
        <p:nvSpPr>
          <p:cNvPr id="162" name="Title 64"/>
          <p:cNvSpPr txBox="1">
            <a:spLocks/>
          </p:cNvSpPr>
          <p:nvPr/>
        </p:nvSpPr>
        <p:spPr>
          <a:xfrm>
            <a:off x="281482" y="161643"/>
            <a:ext cx="1133856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Kellogg’s Eating Occasion Framework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TOTAL POPULATION OF ADULTS, TEENS AND KIDS</a:t>
            </a:r>
          </a:p>
        </p:txBody>
      </p:sp>
      <p:grpSp>
        <p:nvGrpSpPr>
          <p:cNvPr id="37" name="Group 1">
            <a:extLst>
              <a:ext uri="{FF2B5EF4-FFF2-40B4-BE49-F238E27FC236}">
                <a16:creationId xmlns:a16="http://schemas.microsoft.com/office/drawing/2014/main" id="{738BE203-A325-48A1-8E8D-55454516ECA2}"/>
              </a:ext>
            </a:extLst>
          </p:cNvPr>
          <p:cNvGrpSpPr/>
          <p:nvPr/>
        </p:nvGrpSpPr>
        <p:grpSpPr>
          <a:xfrm>
            <a:off x="267061" y="5510944"/>
            <a:ext cx="1310151" cy="821746"/>
            <a:chOff x="267061" y="5390624"/>
            <a:chExt cx="1310151" cy="821746"/>
          </a:xfrm>
        </p:grpSpPr>
        <p:graphicFrame>
          <p:nvGraphicFramePr>
            <p:cNvPr id="123" name="Chart 1"/>
            <p:cNvGraphicFramePr/>
            <p:nvPr/>
          </p:nvGraphicFramePr>
          <p:xfrm>
            <a:off x="584391" y="5677393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233" name="Title 1"/>
            <p:cNvSpPr txBox="1"/>
            <p:nvPr/>
          </p:nvSpPr>
          <p:spPr>
            <a:xfrm>
              <a:off x="267061" y="5390624"/>
              <a:ext cx="13101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EARLY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MORNING BITE</a:t>
              </a:r>
            </a:p>
          </p:txBody>
        </p:sp>
        <p:sp>
          <p:nvSpPr>
            <p:cNvPr id="6" name="Value 1"/>
            <p:cNvSpPr txBox="1"/>
            <p:nvPr/>
          </p:nvSpPr>
          <p:spPr>
            <a:xfrm>
              <a:off x="289078" y="5801725"/>
              <a:ext cx="4908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68%</a:t>
              </a:r>
            </a:p>
          </p:txBody>
        </p:sp>
      </p:grpSp>
      <p:grpSp>
        <p:nvGrpSpPr>
          <p:cNvPr id="38" name="Group 2">
            <a:extLst>
              <a:ext uri="{FF2B5EF4-FFF2-40B4-BE49-F238E27FC236}">
                <a16:creationId xmlns:a16="http://schemas.microsoft.com/office/drawing/2014/main" id="{75A9CF03-BB9F-4F06-813F-422374BD5662}"/>
              </a:ext>
            </a:extLst>
          </p:cNvPr>
          <p:cNvGrpSpPr/>
          <p:nvPr/>
        </p:nvGrpSpPr>
        <p:grpSpPr>
          <a:xfrm>
            <a:off x="362786" y="4523044"/>
            <a:ext cx="1661936" cy="847707"/>
            <a:chOff x="362786" y="4402724"/>
            <a:chExt cx="1661936" cy="847707"/>
          </a:xfrm>
        </p:grpSpPr>
        <p:sp>
          <p:nvSpPr>
            <p:cNvPr id="134" name="Title 2"/>
            <p:cNvSpPr txBox="1"/>
            <p:nvPr/>
          </p:nvSpPr>
          <p:spPr>
            <a:xfrm>
              <a:off x="362786" y="4402724"/>
              <a:ext cx="16619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E8451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BREAKFAST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E8451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E8451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FOR ONE</a:t>
              </a:r>
            </a:p>
          </p:txBody>
        </p:sp>
        <p:graphicFrame>
          <p:nvGraphicFramePr>
            <p:cNvPr id="140" name="Chart 2"/>
            <p:cNvGraphicFramePr/>
            <p:nvPr/>
          </p:nvGraphicFramePr>
          <p:xfrm>
            <a:off x="664946" y="4695722"/>
            <a:ext cx="959242" cy="5547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115" name="Value 2"/>
            <p:cNvSpPr txBox="1"/>
            <p:nvPr/>
          </p:nvSpPr>
          <p:spPr>
            <a:xfrm>
              <a:off x="381184" y="4824124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94%</a:t>
              </a:r>
            </a:p>
          </p:txBody>
        </p:sp>
      </p:grpSp>
      <p:grpSp>
        <p:nvGrpSpPr>
          <p:cNvPr id="39" name="Group 3">
            <a:extLst>
              <a:ext uri="{FF2B5EF4-FFF2-40B4-BE49-F238E27FC236}">
                <a16:creationId xmlns:a16="http://schemas.microsoft.com/office/drawing/2014/main" id="{709A0207-EF01-49EB-B679-C4CA3AA4DDC9}"/>
              </a:ext>
            </a:extLst>
          </p:cNvPr>
          <p:cNvGrpSpPr/>
          <p:nvPr/>
        </p:nvGrpSpPr>
        <p:grpSpPr>
          <a:xfrm>
            <a:off x="781788" y="3580313"/>
            <a:ext cx="1661936" cy="798818"/>
            <a:chOff x="781788" y="3459993"/>
            <a:chExt cx="1661936" cy="798818"/>
          </a:xfrm>
        </p:grpSpPr>
        <p:graphicFrame>
          <p:nvGraphicFramePr>
            <p:cNvPr id="147" name="Chart 3"/>
            <p:cNvGraphicFramePr/>
            <p:nvPr/>
          </p:nvGraphicFramePr>
          <p:xfrm>
            <a:off x="1122720" y="3723834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234" name="Title 3"/>
            <p:cNvSpPr txBox="1"/>
            <p:nvPr/>
          </p:nvSpPr>
          <p:spPr>
            <a:xfrm>
              <a:off x="781788" y="3459993"/>
              <a:ext cx="16619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FAMILY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BREAKFAST</a:t>
              </a:r>
            </a:p>
          </p:txBody>
        </p:sp>
        <p:sp>
          <p:nvSpPr>
            <p:cNvPr id="116" name="Value 3"/>
            <p:cNvSpPr txBox="1"/>
            <p:nvPr/>
          </p:nvSpPr>
          <p:spPr>
            <a:xfrm>
              <a:off x="785503" y="3854505"/>
              <a:ext cx="4908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87%</a:t>
              </a:r>
            </a:p>
          </p:txBody>
        </p:sp>
      </p:grpSp>
      <p:grpSp>
        <p:nvGrpSpPr>
          <p:cNvPr id="41" name="Group 5">
            <a:extLst>
              <a:ext uri="{FF2B5EF4-FFF2-40B4-BE49-F238E27FC236}">
                <a16:creationId xmlns:a16="http://schemas.microsoft.com/office/drawing/2014/main" id="{F7C78CD6-8EE8-4A94-877C-EE72E1964FA3}"/>
              </a:ext>
            </a:extLst>
          </p:cNvPr>
          <p:cNvGrpSpPr/>
          <p:nvPr/>
        </p:nvGrpSpPr>
        <p:grpSpPr>
          <a:xfrm>
            <a:off x="2175807" y="1983803"/>
            <a:ext cx="1661936" cy="818004"/>
            <a:chOff x="2175807" y="1863483"/>
            <a:chExt cx="1661936" cy="818004"/>
          </a:xfrm>
        </p:grpSpPr>
        <p:sp>
          <p:nvSpPr>
            <p:cNvPr id="154" name="Title 5"/>
            <p:cNvSpPr txBox="1"/>
            <p:nvPr/>
          </p:nvSpPr>
          <p:spPr>
            <a:xfrm>
              <a:off x="2175807" y="1863483"/>
              <a:ext cx="16619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MID MORNING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SNACK</a:t>
              </a:r>
            </a:p>
          </p:txBody>
        </p:sp>
        <p:graphicFrame>
          <p:nvGraphicFramePr>
            <p:cNvPr id="157" name="Chart 5"/>
            <p:cNvGraphicFramePr/>
            <p:nvPr/>
          </p:nvGraphicFramePr>
          <p:xfrm>
            <a:off x="2530974" y="2146510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sp>
          <p:nvSpPr>
            <p:cNvPr id="118" name="Value 5"/>
            <p:cNvSpPr txBox="1"/>
            <p:nvPr/>
          </p:nvSpPr>
          <p:spPr>
            <a:xfrm>
              <a:off x="2192211" y="2271560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52%</a:t>
              </a:r>
            </a:p>
          </p:txBody>
        </p:sp>
      </p:grpSp>
      <p:sp>
        <p:nvSpPr>
          <p:cNvPr id="119" name="Occasion 5"/>
          <p:cNvSpPr/>
          <p:nvPr/>
        </p:nvSpPr>
        <p:spPr>
          <a:xfrm>
            <a:off x="3075891" y="3159393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5%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788152" y="2941679"/>
            <a:ext cx="349284" cy="2363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8824472" y="5912311"/>
            <a:ext cx="349284" cy="2363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2715942" y="5912311"/>
            <a:ext cx="349284" cy="2363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3" name="Group 6">
            <a:extLst>
              <a:ext uri="{FF2B5EF4-FFF2-40B4-BE49-F238E27FC236}">
                <a16:creationId xmlns:a16="http://schemas.microsoft.com/office/drawing/2014/main" id="{EDFE3FFD-383E-4861-8A35-C9F06D0B36F1}"/>
              </a:ext>
            </a:extLst>
          </p:cNvPr>
          <p:cNvGrpSpPr/>
          <p:nvPr/>
        </p:nvGrpSpPr>
        <p:grpSpPr>
          <a:xfrm>
            <a:off x="3457328" y="1551872"/>
            <a:ext cx="1661936" cy="623456"/>
            <a:chOff x="3457328" y="1431552"/>
            <a:chExt cx="1661936" cy="623456"/>
          </a:xfrm>
        </p:grpSpPr>
        <p:sp>
          <p:nvSpPr>
            <p:cNvPr id="160" name="Title 6"/>
            <p:cNvSpPr txBox="1"/>
            <p:nvPr/>
          </p:nvSpPr>
          <p:spPr>
            <a:xfrm>
              <a:off x="3457328" y="1431552"/>
              <a:ext cx="16619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D1D10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LUNCH</a:t>
              </a:r>
            </a:p>
          </p:txBody>
        </p:sp>
        <p:graphicFrame>
          <p:nvGraphicFramePr>
            <p:cNvPr id="168" name="Chart 6"/>
            <p:cNvGraphicFramePr/>
            <p:nvPr/>
          </p:nvGraphicFramePr>
          <p:xfrm>
            <a:off x="3808675" y="1520031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sp>
          <p:nvSpPr>
            <p:cNvPr id="125" name="Value 6"/>
            <p:cNvSpPr txBox="1"/>
            <p:nvPr/>
          </p:nvSpPr>
          <p:spPr>
            <a:xfrm>
              <a:off x="3468952" y="1643392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53%</a:t>
              </a:r>
            </a:p>
          </p:txBody>
        </p:sp>
      </p:grpSp>
      <p:grpSp>
        <p:nvGrpSpPr>
          <p:cNvPr id="44" name="Group 7">
            <a:extLst>
              <a:ext uri="{FF2B5EF4-FFF2-40B4-BE49-F238E27FC236}">
                <a16:creationId xmlns:a16="http://schemas.microsoft.com/office/drawing/2014/main" id="{6B83AD19-2D15-433E-BD75-C70D505FE65A}"/>
              </a:ext>
            </a:extLst>
          </p:cNvPr>
          <p:cNvGrpSpPr/>
          <p:nvPr/>
        </p:nvGrpSpPr>
        <p:grpSpPr>
          <a:xfrm>
            <a:off x="4828869" y="1183799"/>
            <a:ext cx="1661936" cy="826532"/>
            <a:chOff x="4828869" y="1063479"/>
            <a:chExt cx="1661936" cy="826532"/>
          </a:xfrm>
        </p:grpSpPr>
        <p:sp>
          <p:nvSpPr>
            <p:cNvPr id="172" name="Title 7"/>
            <p:cNvSpPr txBox="1"/>
            <p:nvPr/>
          </p:nvSpPr>
          <p:spPr>
            <a:xfrm>
              <a:off x="4828869" y="1063479"/>
              <a:ext cx="16619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EB9D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LUNCH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EB9D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EB9D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ALTERNATIVE</a:t>
              </a:r>
            </a:p>
          </p:txBody>
        </p:sp>
        <p:graphicFrame>
          <p:nvGraphicFramePr>
            <p:cNvPr id="175" name="Chart 7"/>
            <p:cNvGraphicFramePr/>
            <p:nvPr/>
          </p:nvGraphicFramePr>
          <p:xfrm>
            <a:off x="5157351" y="1355034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  <p:sp>
          <p:nvSpPr>
            <p:cNvPr id="126" name="Value 7"/>
            <p:cNvSpPr txBox="1"/>
            <p:nvPr/>
          </p:nvSpPr>
          <p:spPr>
            <a:xfrm>
              <a:off x="4836804" y="1487086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59%</a:t>
              </a:r>
            </a:p>
          </p:txBody>
        </p:sp>
      </p:grpSp>
      <p:grpSp>
        <p:nvGrpSpPr>
          <p:cNvPr id="45" name="Group 8">
            <a:extLst>
              <a:ext uri="{FF2B5EF4-FFF2-40B4-BE49-F238E27FC236}">
                <a16:creationId xmlns:a16="http://schemas.microsoft.com/office/drawing/2014/main" id="{C08DFF51-D671-48B8-8762-76A3F14C5312}"/>
              </a:ext>
            </a:extLst>
          </p:cNvPr>
          <p:cNvGrpSpPr/>
          <p:nvPr/>
        </p:nvGrpSpPr>
        <p:grpSpPr>
          <a:xfrm>
            <a:off x="6497409" y="1395294"/>
            <a:ext cx="1978172" cy="620033"/>
            <a:chOff x="6497409" y="1274974"/>
            <a:chExt cx="1978172" cy="620033"/>
          </a:xfrm>
        </p:grpSpPr>
        <p:sp>
          <p:nvSpPr>
            <p:cNvPr id="206" name="Title 8"/>
            <p:cNvSpPr txBox="1"/>
            <p:nvPr/>
          </p:nvSpPr>
          <p:spPr>
            <a:xfrm>
              <a:off x="6497409" y="1274974"/>
              <a:ext cx="19781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D8DD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AFTERNOON SNACK</a:t>
              </a:r>
            </a:p>
          </p:txBody>
        </p:sp>
        <p:graphicFrame>
          <p:nvGraphicFramePr>
            <p:cNvPr id="209" name="Chart 8"/>
            <p:cNvGraphicFramePr/>
            <p:nvPr/>
          </p:nvGraphicFramePr>
          <p:xfrm>
            <a:off x="6838467" y="1364974"/>
            <a:ext cx="959242" cy="53003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4"/>
            </a:graphicData>
          </a:graphic>
        </p:graphicFrame>
        <p:sp>
          <p:nvSpPr>
            <p:cNvPr id="127" name="Value 8"/>
            <p:cNvSpPr txBox="1"/>
            <p:nvPr/>
          </p:nvSpPr>
          <p:spPr>
            <a:xfrm>
              <a:off x="6521358" y="1487086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68%</a:t>
              </a:r>
            </a:p>
          </p:txBody>
        </p:sp>
      </p:grpSp>
      <p:grpSp>
        <p:nvGrpSpPr>
          <p:cNvPr id="17" name="Group 9">
            <a:extLst>
              <a:ext uri="{FF2B5EF4-FFF2-40B4-BE49-F238E27FC236}">
                <a16:creationId xmlns:a16="http://schemas.microsoft.com/office/drawing/2014/main" id="{2730EA46-248B-4D4D-A621-57F8B6477689}"/>
              </a:ext>
            </a:extLst>
          </p:cNvPr>
          <p:cNvGrpSpPr/>
          <p:nvPr/>
        </p:nvGrpSpPr>
        <p:grpSpPr>
          <a:xfrm>
            <a:off x="7873883" y="1793121"/>
            <a:ext cx="1443948" cy="817673"/>
            <a:chOff x="7873883" y="1672801"/>
            <a:chExt cx="1443948" cy="817673"/>
          </a:xfrm>
        </p:grpSpPr>
        <p:graphicFrame>
          <p:nvGraphicFramePr>
            <p:cNvPr id="180" name="Chart 9"/>
            <p:cNvGraphicFramePr/>
            <p:nvPr/>
          </p:nvGraphicFramePr>
          <p:xfrm>
            <a:off x="8203243" y="1955497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5"/>
            </a:graphicData>
          </a:graphic>
        </p:graphicFrame>
        <p:sp>
          <p:nvSpPr>
            <p:cNvPr id="297" name="Title 9"/>
            <p:cNvSpPr txBox="1"/>
            <p:nvPr/>
          </p:nvSpPr>
          <p:spPr>
            <a:xfrm>
              <a:off x="7873883" y="1672801"/>
              <a:ext cx="14439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E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AFTER WORK/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E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558E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SCHOOL BITE</a:t>
              </a:r>
            </a:p>
          </p:txBody>
        </p:sp>
        <p:sp>
          <p:nvSpPr>
            <p:cNvPr id="128" name="Value 9"/>
            <p:cNvSpPr txBox="1"/>
            <p:nvPr/>
          </p:nvSpPr>
          <p:spPr>
            <a:xfrm>
              <a:off x="7894269" y="2082477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72%</a:t>
              </a:r>
            </a:p>
          </p:txBody>
        </p:sp>
      </p:grpSp>
      <p:grpSp>
        <p:nvGrpSpPr>
          <p:cNvPr id="47" name="Group 11">
            <a:extLst>
              <a:ext uri="{FF2B5EF4-FFF2-40B4-BE49-F238E27FC236}">
                <a16:creationId xmlns:a16="http://schemas.microsoft.com/office/drawing/2014/main" id="{4E7C042A-6600-459D-A0AD-C27929DE9C01}"/>
              </a:ext>
            </a:extLst>
          </p:cNvPr>
          <p:cNvGrpSpPr/>
          <p:nvPr/>
        </p:nvGrpSpPr>
        <p:grpSpPr>
          <a:xfrm>
            <a:off x="9594766" y="3215487"/>
            <a:ext cx="2015134" cy="801374"/>
            <a:chOff x="9594766" y="3095167"/>
            <a:chExt cx="2015134" cy="801374"/>
          </a:xfrm>
        </p:grpSpPr>
        <p:sp>
          <p:nvSpPr>
            <p:cNvPr id="203" name="Title 11"/>
            <p:cNvSpPr txBox="1"/>
            <p:nvPr/>
          </p:nvSpPr>
          <p:spPr>
            <a:xfrm>
              <a:off x="9594766" y="3095167"/>
              <a:ext cx="201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2D4C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DINNER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2D4C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2D4C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ALTERNATIVE</a:t>
              </a:r>
            </a:p>
          </p:txBody>
        </p:sp>
        <p:graphicFrame>
          <p:nvGraphicFramePr>
            <p:cNvPr id="240" name="Chart 11"/>
            <p:cNvGraphicFramePr/>
            <p:nvPr/>
          </p:nvGraphicFramePr>
          <p:xfrm>
            <a:off x="9929135" y="3361564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6"/>
            </a:graphicData>
          </a:graphic>
        </p:graphicFrame>
        <p:sp>
          <p:nvSpPr>
            <p:cNvPr id="130" name="Value 11"/>
            <p:cNvSpPr txBox="1"/>
            <p:nvPr/>
          </p:nvSpPr>
          <p:spPr>
            <a:xfrm>
              <a:off x="9600012" y="3470913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72%</a:t>
              </a:r>
            </a:p>
          </p:txBody>
        </p:sp>
      </p:grpSp>
      <p:grpSp>
        <p:nvGrpSpPr>
          <p:cNvPr id="23" name="Group 12">
            <a:extLst>
              <a:ext uri="{FF2B5EF4-FFF2-40B4-BE49-F238E27FC236}">
                <a16:creationId xmlns:a16="http://schemas.microsoft.com/office/drawing/2014/main" id="{745A8DF8-C572-4F88-9B2A-4B758196F670}"/>
              </a:ext>
            </a:extLst>
          </p:cNvPr>
          <p:cNvGrpSpPr/>
          <p:nvPr/>
        </p:nvGrpSpPr>
        <p:grpSpPr>
          <a:xfrm>
            <a:off x="10025543" y="4040655"/>
            <a:ext cx="1270444" cy="639196"/>
            <a:chOff x="10025543" y="3920335"/>
            <a:chExt cx="1270444" cy="639196"/>
          </a:xfrm>
        </p:grpSpPr>
        <p:sp>
          <p:nvSpPr>
            <p:cNvPr id="213" name="Title 12"/>
            <p:cNvSpPr txBox="1"/>
            <p:nvPr/>
          </p:nvSpPr>
          <p:spPr>
            <a:xfrm>
              <a:off x="10025543" y="3920335"/>
              <a:ext cx="11693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EVENING ME</a:t>
              </a:r>
            </a:p>
          </p:txBody>
        </p:sp>
        <p:graphicFrame>
          <p:nvGraphicFramePr>
            <p:cNvPr id="216" name="Chart 12"/>
            <p:cNvGraphicFramePr/>
            <p:nvPr/>
          </p:nvGraphicFramePr>
          <p:xfrm>
            <a:off x="10336745" y="4024554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7"/>
            </a:graphicData>
          </a:graphic>
        </p:graphicFrame>
        <p:sp>
          <p:nvSpPr>
            <p:cNvPr id="131" name="Value 12"/>
            <p:cNvSpPr txBox="1"/>
            <p:nvPr/>
          </p:nvSpPr>
          <p:spPr>
            <a:xfrm>
              <a:off x="10039216" y="4148327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94%</a:t>
              </a:r>
            </a:p>
          </p:txBody>
        </p:sp>
      </p:grpSp>
      <p:grpSp>
        <p:nvGrpSpPr>
          <p:cNvPr id="48" name="Group 13">
            <a:extLst>
              <a:ext uri="{FF2B5EF4-FFF2-40B4-BE49-F238E27FC236}">
                <a16:creationId xmlns:a16="http://schemas.microsoft.com/office/drawing/2014/main" id="{3616E778-6536-4D93-B461-84B148795C41}"/>
              </a:ext>
            </a:extLst>
          </p:cNvPr>
          <p:cNvGrpSpPr/>
          <p:nvPr/>
        </p:nvGrpSpPr>
        <p:grpSpPr>
          <a:xfrm>
            <a:off x="10157867" y="4727825"/>
            <a:ext cx="1409563" cy="647917"/>
            <a:chOff x="10157867" y="4607505"/>
            <a:chExt cx="1409563" cy="647917"/>
          </a:xfrm>
        </p:grpSpPr>
        <p:sp>
          <p:nvSpPr>
            <p:cNvPr id="218" name="Title 13"/>
            <p:cNvSpPr txBox="1"/>
            <p:nvPr/>
          </p:nvSpPr>
          <p:spPr>
            <a:xfrm>
              <a:off x="10157867" y="4607505"/>
              <a:ext cx="14095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EVENING WE</a:t>
              </a:r>
            </a:p>
          </p:txBody>
        </p:sp>
        <p:graphicFrame>
          <p:nvGraphicFramePr>
            <p:cNvPr id="221" name="Chart 13"/>
            <p:cNvGraphicFramePr/>
            <p:nvPr/>
          </p:nvGraphicFramePr>
          <p:xfrm>
            <a:off x="10477428" y="4710717"/>
            <a:ext cx="959242" cy="54470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8"/>
            </a:graphicData>
          </a:graphic>
        </p:graphicFrame>
        <p:sp>
          <p:nvSpPr>
            <p:cNvPr id="132" name="Value 13"/>
            <p:cNvSpPr txBox="1"/>
            <p:nvPr/>
          </p:nvSpPr>
          <p:spPr>
            <a:xfrm>
              <a:off x="10175781" y="4839234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82%</a:t>
              </a:r>
            </a:p>
          </p:txBody>
        </p:sp>
      </p:grpSp>
      <p:sp>
        <p:nvSpPr>
          <p:cNvPr id="133" name="Occasion 14"/>
          <p:cNvSpPr/>
          <p:nvPr/>
        </p:nvSpPr>
        <p:spPr>
          <a:xfrm>
            <a:off x="9510429" y="5364846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8%</a:t>
            </a:r>
          </a:p>
        </p:txBody>
      </p:sp>
      <p:grpSp>
        <p:nvGrpSpPr>
          <p:cNvPr id="24" name="Group 14">
            <a:extLst>
              <a:ext uri="{FF2B5EF4-FFF2-40B4-BE49-F238E27FC236}">
                <a16:creationId xmlns:a16="http://schemas.microsoft.com/office/drawing/2014/main" id="{4BD1AB79-9F34-4C9B-9C3D-2EFA1815C9EA}"/>
              </a:ext>
            </a:extLst>
          </p:cNvPr>
          <p:cNvGrpSpPr/>
          <p:nvPr/>
        </p:nvGrpSpPr>
        <p:grpSpPr>
          <a:xfrm>
            <a:off x="10312534" y="5469071"/>
            <a:ext cx="1695706" cy="812021"/>
            <a:chOff x="10312534" y="5348751"/>
            <a:chExt cx="1695706" cy="812021"/>
          </a:xfrm>
        </p:grpSpPr>
        <p:graphicFrame>
          <p:nvGraphicFramePr>
            <p:cNvPr id="226" name="Chart 14"/>
            <p:cNvGraphicFramePr/>
            <p:nvPr/>
          </p:nvGraphicFramePr>
          <p:xfrm>
            <a:off x="10650658" y="5625795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9"/>
            </a:graphicData>
          </a:graphic>
        </p:graphicFrame>
        <p:sp>
          <p:nvSpPr>
            <p:cNvPr id="201" name="Title 14"/>
            <p:cNvSpPr txBox="1"/>
            <p:nvPr/>
          </p:nvSpPr>
          <p:spPr>
            <a:xfrm>
              <a:off x="10312534" y="5348751"/>
              <a:ext cx="16957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BEDTIME/ LATE NIGHT SNACK</a:t>
              </a:r>
            </a:p>
          </p:txBody>
        </p:sp>
        <p:sp>
          <p:nvSpPr>
            <p:cNvPr id="135" name="Value 14"/>
            <p:cNvSpPr txBox="1"/>
            <p:nvPr/>
          </p:nvSpPr>
          <p:spPr>
            <a:xfrm>
              <a:off x="10338420" y="5757589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93%</a:t>
              </a:r>
            </a:p>
          </p:txBody>
        </p:sp>
      </p:grpSp>
      <p:sp>
        <p:nvSpPr>
          <p:cNvPr id="136" name="Occasion 7"/>
          <p:cNvSpPr/>
          <p:nvPr/>
        </p:nvSpPr>
        <p:spPr>
          <a:xfrm>
            <a:off x="5198570" y="2157148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5%</a:t>
            </a:r>
          </a:p>
        </p:txBody>
      </p:sp>
      <p:sp>
        <p:nvSpPr>
          <p:cNvPr id="137" name="Occasion 8"/>
          <p:cNvSpPr/>
          <p:nvPr/>
        </p:nvSpPr>
        <p:spPr>
          <a:xfrm>
            <a:off x="5985508" y="2120582"/>
            <a:ext cx="463212" cy="4632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8%</a:t>
            </a:r>
          </a:p>
        </p:txBody>
      </p:sp>
      <p:grpSp>
        <p:nvGrpSpPr>
          <p:cNvPr id="46" name="Group 10">
            <a:extLst>
              <a:ext uri="{FF2B5EF4-FFF2-40B4-BE49-F238E27FC236}">
                <a16:creationId xmlns:a16="http://schemas.microsoft.com/office/drawing/2014/main" id="{70C48335-886B-41B3-A453-7CB7F4BFFD7D}"/>
              </a:ext>
            </a:extLst>
          </p:cNvPr>
          <p:cNvGrpSpPr/>
          <p:nvPr/>
        </p:nvGrpSpPr>
        <p:grpSpPr>
          <a:xfrm>
            <a:off x="8853461" y="2530674"/>
            <a:ext cx="1304725" cy="660069"/>
            <a:chOff x="8853461" y="2410354"/>
            <a:chExt cx="1304725" cy="660069"/>
          </a:xfrm>
        </p:grpSpPr>
        <p:sp>
          <p:nvSpPr>
            <p:cNvPr id="94" name="Title 10">
              <a:extLst>
                <a:ext uri="{FF2B5EF4-FFF2-40B4-BE49-F238E27FC236}">
                  <a16:creationId xmlns:a16="http://schemas.microsoft.com/office/drawing/2014/main" id="{89B2A1A8-5E1B-44A8-87FB-F621930F915D}"/>
                </a:ext>
              </a:extLst>
            </p:cNvPr>
            <p:cNvSpPr txBox="1"/>
            <p:nvPr/>
          </p:nvSpPr>
          <p:spPr>
            <a:xfrm>
              <a:off x="8853461" y="2410354"/>
              <a:ext cx="11006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508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DINNER</a:t>
              </a:r>
            </a:p>
          </p:txBody>
        </p:sp>
        <p:graphicFrame>
          <p:nvGraphicFramePr>
            <p:cNvPr id="95" name="Chart 10">
              <a:extLst>
                <a:ext uri="{FF2B5EF4-FFF2-40B4-BE49-F238E27FC236}">
                  <a16:creationId xmlns:a16="http://schemas.microsoft.com/office/drawing/2014/main" id="{FF20B8C2-0337-4EF8-B0F4-6D4D5D46751E}"/>
                </a:ext>
              </a:extLst>
            </p:cNvPr>
            <p:cNvGraphicFramePr/>
            <p:nvPr/>
          </p:nvGraphicFramePr>
          <p:xfrm>
            <a:off x="9198944" y="2535446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0"/>
            </a:graphicData>
          </a:graphic>
        </p:graphicFrame>
        <p:sp>
          <p:nvSpPr>
            <p:cNvPr id="96" name="Value 10">
              <a:extLst>
                <a:ext uri="{FF2B5EF4-FFF2-40B4-BE49-F238E27FC236}">
                  <a16:creationId xmlns:a16="http://schemas.microsoft.com/office/drawing/2014/main" id="{6A5C1B3A-6C68-4A90-BF4F-1867817CCCD8}"/>
                </a:ext>
              </a:extLst>
            </p:cNvPr>
            <p:cNvSpPr txBox="1"/>
            <p:nvPr/>
          </p:nvSpPr>
          <p:spPr>
            <a:xfrm>
              <a:off x="8861481" y="2657876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85%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C2C8A67-1B9D-4B65-B69A-4F93E6903778}"/>
              </a:ext>
            </a:extLst>
          </p:cNvPr>
          <p:cNvSpPr txBox="1"/>
          <p:nvPr/>
        </p:nvSpPr>
        <p:spPr>
          <a:xfrm>
            <a:off x="6563199" y="6541453"/>
            <a:ext cx="9941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n=36905 [37183]</a:t>
            </a:r>
            <a:endParaRPr lang="en-IN" sz="800" dirty="0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AD8AC0E1-F073-4AD6-8350-F7A54D4C13E6}"/>
              </a:ext>
            </a:extLst>
          </p:cNvPr>
          <p:cNvGrpSpPr/>
          <p:nvPr/>
        </p:nvGrpSpPr>
        <p:grpSpPr>
          <a:xfrm>
            <a:off x="1273113" y="2794962"/>
            <a:ext cx="1674815" cy="834077"/>
            <a:chOff x="1273113" y="2674642"/>
            <a:chExt cx="1674815" cy="834077"/>
          </a:xfrm>
        </p:grpSpPr>
        <p:sp>
          <p:nvSpPr>
            <p:cNvPr id="273" name="Title 4"/>
            <p:cNvSpPr txBox="1"/>
            <p:nvPr/>
          </p:nvSpPr>
          <p:spPr>
            <a:xfrm>
              <a:off x="1285992" y="2674642"/>
              <a:ext cx="16619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BREAKFAST AT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WORK/SCHOOL</a:t>
              </a:r>
            </a:p>
          </p:txBody>
        </p:sp>
        <p:sp>
          <p:nvSpPr>
            <p:cNvPr id="117" name="Value 4"/>
            <p:cNvSpPr txBox="1"/>
            <p:nvPr/>
          </p:nvSpPr>
          <p:spPr>
            <a:xfrm>
              <a:off x="1273113" y="3104850"/>
              <a:ext cx="4968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595959"/>
                  </a:solidFill>
                  <a:latin typeface="Arial"/>
                </a:rPr>
                <a:t>52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%</a:t>
              </a:r>
            </a:p>
          </p:txBody>
        </p:sp>
        <p:graphicFrame>
          <p:nvGraphicFramePr>
            <p:cNvPr id="93" name="Chart 4">
              <a:extLst>
                <a:ext uri="{FF2B5EF4-FFF2-40B4-BE49-F238E27FC236}">
                  <a16:creationId xmlns:a16="http://schemas.microsoft.com/office/drawing/2014/main" id="{DFF7D7F6-D69D-4767-ABF7-10201522A1AB}"/>
                </a:ext>
              </a:extLst>
            </p:cNvPr>
            <p:cNvGraphicFramePr/>
            <p:nvPr/>
          </p:nvGraphicFramePr>
          <p:xfrm>
            <a:off x="1694881" y="2973742"/>
            <a:ext cx="959242" cy="53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1"/>
            </a:graphicData>
          </a:graphic>
        </p:graphicFrame>
      </p:grpSp>
      <p:sp>
        <p:nvSpPr>
          <p:cNvPr id="97" name="Filter">
            <a:extLst>
              <a:ext uri="{FF2B5EF4-FFF2-40B4-BE49-F238E27FC236}">
                <a16:creationId xmlns:a16="http://schemas.microsoft.com/office/drawing/2014/main" id="{6860352E-625B-4519-B548-86C729D4205A}"/>
              </a:ext>
            </a:extLst>
          </p:cNvPr>
          <p:cNvSpPr txBox="1"/>
          <p:nvPr/>
        </p:nvSpPr>
        <p:spPr>
          <a:xfrm>
            <a:off x="289078" y="785297"/>
            <a:ext cx="11719162" cy="25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1200" dirty="0">
                <a:solidFill>
                  <a:srgbClr val="DB1348"/>
                </a:solidFill>
                <a:latin typeface="Franklin Gothic Medium Cond"/>
              </a:rPr>
              <a:t>ADDITIONAL FILTER: </a:t>
            </a:r>
            <a:r>
              <a:rPr lang="en-IN" sz="1200" dirty="0">
                <a:solidFill>
                  <a:srgbClr val="C91717"/>
                </a:solidFill>
              </a:rPr>
              <a:t>&lt;Additional Filter&gt;</a:t>
            </a:r>
            <a:endParaRPr lang="en-US" sz="1200" dirty="0">
              <a:solidFill>
                <a:srgbClr val="C917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473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0" name="Slide Number Placeholder 2"/>
          <p:cNvSpPr txBox="1">
            <a:spLocks/>
          </p:cNvSpPr>
          <p:nvPr/>
        </p:nvSpPr>
        <p:spPr>
          <a:xfrm>
            <a:off x="11710672" y="6532931"/>
            <a:ext cx="444062" cy="2756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Title 64">
            <a:extLst>
              <a:ext uri="{FF2B5EF4-FFF2-40B4-BE49-F238E27FC236}">
                <a16:creationId xmlns:a16="http://schemas.microsoft.com/office/drawing/2014/main" id="{1BEBD542-CBFF-5B44-9C6A-C4CC5533BCDB}"/>
              </a:ext>
            </a:extLst>
          </p:cNvPr>
          <p:cNvSpPr txBox="1">
            <a:spLocks/>
          </p:cNvSpPr>
          <p:nvPr/>
        </p:nvSpPr>
        <p:spPr>
          <a:xfrm>
            <a:off x="281482" y="105371"/>
            <a:ext cx="1133856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Kellogg’s Eating Occasion Framework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BY AGE GROUPS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0ECC0D5-09BB-844F-8F66-BB44F3AAAA34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589592" y="3628610"/>
            <a:ext cx="5436000" cy="72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FD29C72-D1CA-9F4F-80DF-179E3800543C}"/>
              </a:ext>
            </a:extLst>
          </p:cNvPr>
          <p:cNvGrpSpPr/>
          <p:nvPr/>
        </p:nvGrpSpPr>
        <p:grpSpPr>
          <a:xfrm>
            <a:off x="129726" y="1373658"/>
            <a:ext cx="5060981" cy="5172529"/>
            <a:chOff x="129726" y="1179411"/>
            <a:chExt cx="5060981" cy="517252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D455EF7-0B84-3B4C-A2C3-36ED2DB9000D}"/>
                </a:ext>
              </a:extLst>
            </p:cNvPr>
            <p:cNvGrpSpPr/>
            <p:nvPr/>
          </p:nvGrpSpPr>
          <p:grpSpPr>
            <a:xfrm>
              <a:off x="129726" y="1179411"/>
              <a:ext cx="5060981" cy="5172529"/>
              <a:chOff x="129726" y="1028575"/>
              <a:chExt cx="5060981" cy="5172529"/>
            </a:xfrm>
          </p:grpSpPr>
          <p:graphicFrame>
            <p:nvGraphicFramePr>
              <p:cNvPr id="34" name="Chart 33">
                <a:extLst>
                  <a:ext uri="{FF2B5EF4-FFF2-40B4-BE49-F238E27FC236}">
                    <a16:creationId xmlns:a16="http://schemas.microsoft.com/office/drawing/2014/main" id="{A8C9700F-485C-1047-B971-BEC0F2FAF3A8}"/>
                  </a:ext>
                </a:extLst>
              </p:cNvPr>
              <p:cNvGraphicFramePr/>
              <p:nvPr/>
            </p:nvGraphicFramePr>
            <p:xfrm>
              <a:off x="211597" y="1028575"/>
              <a:ext cx="4898226" cy="517252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FD063ED-FD59-0345-8B2D-2635C76A3FE1}"/>
                  </a:ext>
                </a:extLst>
              </p:cNvPr>
              <p:cNvSpPr txBox="1"/>
              <p:nvPr/>
            </p:nvSpPr>
            <p:spPr>
              <a:xfrm>
                <a:off x="129726" y="1560256"/>
                <a:ext cx="320792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TOTAL POPULATION OF ADULTS, TEENS AND KIDS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8871306-D230-D343-B179-32F57851B569}"/>
                  </a:ext>
                </a:extLst>
              </p:cNvPr>
              <p:cNvSpPr txBox="1"/>
              <p:nvPr/>
            </p:nvSpPr>
            <p:spPr>
              <a:xfrm>
                <a:off x="129726" y="2735103"/>
                <a:ext cx="13548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ADULTS AGE 18-70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14B13B5-951B-044E-AD26-30B66C84B4F3}"/>
                  </a:ext>
                </a:extLst>
              </p:cNvPr>
              <p:cNvSpPr txBox="1"/>
              <p:nvPr/>
            </p:nvSpPr>
            <p:spPr>
              <a:xfrm>
                <a:off x="129726" y="3910604"/>
                <a:ext cx="126509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TEENS AGE 13-17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D029375-5B4E-F84E-8829-262CEBF67DB5}"/>
                  </a:ext>
                </a:extLst>
              </p:cNvPr>
              <p:cNvSpPr txBox="1"/>
              <p:nvPr/>
            </p:nvSpPr>
            <p:spPr>
              <a:xfrm>
                <a:off x="129726" y="5076961"/>
                <a:ext cx="108876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KIDS AGE 4-12</a:t>
                </a:r>
              </a:p>
            </p:txBody>
          </p:sp>
          <p:sp>
            <p:nvSpPr>
              <p:cNvPr id="39" name="Sample1">
                <a:extLst>
                  <a:ext uri="{FF2B5EF4-FFF2-40B4-BE49-F238E27FC236}">
                    <a16:creationId xmlns:a16="http://schemas.microsoft.com/office/drawing/2014/main" id="{5D02F32E-D9C7-094B-9520-F372D2F6CE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4396" y="1597169"/>
                <a:ext cx="1406311" cy="20409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rgbClr val="DB1348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j-ea"/>
                    <a:cs typeface="+mj-cs"/>
                  </a:rPr>
                  <a:t>n=36905 [37183]</a:t>
                </a:r>
              </a:p>
            </p:txBody>
          </p:sp>
          <p:sp>
            <p:nvSpPr>
              <p:cNvPr id="40" name="Sample2">
                <a:extLst>
                  <a:ext uri="{FF2B5EF4-FFF2-40B4-BE49-F238E27FC236}">
                    <a16:creationId xmlns:a16="http://schemas.microsoft.com/office/drawing/2014/main" id="{65A86F8C-0C83-5946-82FC-A12E9F8805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4396" y="2763860"/>
                <a:ext cx="1406311" cy="20409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rgbClr val="DB1348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j-ea"/>
                    <a:cs typeface="+mj-cs"/>
                  </a:rPr>
                  <a:t>n=30312 [28614]</a:t>
                </a:r>
              </a:p>
            </p:txBody>
          </p:sp>
          <p:sp>
            <p:nvSpPr>
              <p:cNvPr id="41" name="Sample3">
                <a:extLst>
                  <a:ext uri="{FF2B5EF4-FFF2-40B4-BE49-F238E27FC236}">
                    <a16:creationId xmlns:a16="http://schemas.microsoft.com/office/drawing/2014/main" id="{03C17325-AE80-7F46-B03A-6736E12E93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4396" y="3938707"/>
                <a:ext cx="1406311" cy="20409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rgbClr val="DB1348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j-ea"/>
                    <a:cs typeface="+mj-cs"/>
                  </a:rPr>
                  <a:t>n=2798 [2641]</a:t>
                </a:r>
              </a:p>
            </p:txBody>
          </p:sp>
          <p:sp>
            <p:nvSpPr>
              <p:cNvPr id="42" name="Sample4">
                <a:extLst>
                  <a:ext uri="{FF2B5EF4-FFF2-40B4-BE49-F238E27FC236}">
                    <a16:creationId xmlns:a16="http://schemas.microsoft.com/office/drawing/2014/main" id="{27136901-2772-7E4A-90DA-B8CEBA506A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03512" y="5105718"/>
                <a:ext cx="1406311" cy="20409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rgbClr val="DB1348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j-ea"/>
                    <a:cs typeface="+mj-cs"/>
                  </a:rPr>
                  <a:t>n=3795 [5927]</a:t>
                </a: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FCE94ED-12F6-D74F-B04B-1B1DFF60B670}"/>
                </a:ext>
              </a:extLst>
            </p:cNvPr>
            <p:cNvSpPr/>
            <p:nvPr/>
          </p:nvSpPr>
          <p:spPr>
            <a:xfrm>
              <a:off x="211597" y="2168912"/>
              <a:ext cx="4898226" cy="143538"/>
            </a:xfrm>
            <a:prstGeom prst="rect">
              <a:avLst/>
            </a:prstGeom>
            <a:solidFill>
              <a:schemeClr val="bg1">
                <a:lumMod val="95000"/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D3D0FA4-D50F-1346-8FDB-C6538BC271CD}"/>
                </a:ext>
              </a:extLst>
            </p:cNvPr>
            <p:cNvSpPr/>
            <p:nvPr/>
          </p:nvSpPr>
          <p:spPr>
            <a:xfrm>
              <a:off x="211597" y="3328639"/>
              <a:ext cx="4898226" cy="143538"/>
            </a:xfrm>
            <a:prstGeom prst="rect">
              <a:avLst/>
            </a:prstGeom>
            <a:solidFill>
              <a:schemeClr val="bg1">
                <a:lumMod val="95000"/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F8D3B97-63D2-7B4D-9127-729009E11D7E}"/>
                </a:ext>
              </a:extLst>
            </p:cNvPr>
            <p:cNvSpPr/>
            <p:nvPr/>
          </p:nvSpPr>
          <p:spPr>
            <a:xfrm>
              <a:off x="211597" y="4482791"/>
              <a:ext cx="4898226" cy="143538"/>
            </a:xfrm>
            <a:prstGeom prst="rect">
              <a:avLst/>
            </a:prstGeom>
            <a:solidFill>
              <a:schemeClr val="bg1">
                <a:lumMod val="95000"/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41D1131-8C16-2548-A1E1-EF3A4041F6CA}"/>
                </a:ext>
              </a:extLst>
            </p:cNvPr>
            <p:cNvSpPr/>
            <p:nvPr/>
          </p:nvSpPr>
          <p:spPr>
            <a:xfrm>
              <a:off x="211597" y="5631367"/>
              <a:ext cx="4898226" cy="143538"/>
            </a:xfrm>
            <a:prstGeom prst="rect">
              <a:avLst/>
            </a:prstGeom>
            <a:solidFill>
              <a:schemeClr val="bg1">
                <a:lumMod val="95000"/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7F0941EC-ED25-E045-8844-A075557E1EC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954" y="1250165"/>
            <a:ext cx="667754" cy="66775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61715F4-16E3-5047-9B1B-DC8261FA1F8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809" y="1250165"/>
            <a:ext cx="667754" cy="66775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9BC1B41-319C-274C-AC37-28362C23F6FE}"/>
              </a:ext>
            </a:extLst>
          </p:cNvPr>
          <p:cNvSpPr txBox="1"/>
          <p:nvPr/>
        </p:nvSpPr>
        <p:spPr>
          <a:xfrm>
            <a:off x="5424476" y="1147614"/>
            <a:ext cx="26132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% OF OCCASIONS OCCURRING AT HOME </a:t>
            </a: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195E085F-4B52-574C-A721-63A450C79C43}"/>
              </a:ext>
            </a:extLst>
          </p:cNvPr>
          <p:cNvGraphicFramePr>
            <a:graphicFrameLocks noGrp="1"/>
          </p:cNvGraphicFramePr>
          <p:nvPr/>
        </p:nvGraphicFramePr>
        <p:xfrm>
          <a:off x="5556563" y="1450644"/>
          <a:ext cx="6427303" cy="4920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389683158"/>
                    </a:ext>
                  </a:extLst>
                </a:gridCol>
                <a:gridCol w="1654183">
                  <a:extLst>
                    <a:ext uri="{9D8B030D-6E8A-4147-A177-3AD203B41FA5}">
                      <a16:colId xmlns:a16="http://schemas.microsoft.com/office/drawing/2014/main" val="3430698903"/>
                    </a:ext>
                  </a:extLst>
                </a:gridCol>
                <a:gridCol w="1141210">
                  <a:extLst>
                    <a:ext uri="{9D8B030D-6E8A-4147-A177-3AD203B41FA5}">
                      <a16:colId xmlns:a16="http://schemas.microsoft.com/office/drawing/2014/main" val="2297580963"/>
                    </a:ext>
                  </a:extLst>
                </a:gridCol>
                <a:gridCol w="1141210">
                  <a:extLst>
                    <a:ext uri="{9D8B030D-6E8A-4147-A177-3AD203B41FA5}">
                      <a16:colId xmlns:a16="http://schemas.microsoft.com/office/drawing/2014/main" val="2490518355"/>
                    </a:ext>
                  </a:extLst>
                </a:gridCol>
                <a:gridCol w="1141210">
                  <a:extLst>
                    <a:ext uri="{9D8B030D-6E8A-4147-A177-3AD203B41FA5}">
                      <a16:colId xmlns:a16="http://schemas.microsoft.com/office/drawing/2014/main" val="2139777072"/>
                    </a:ext>
                  </a:extLst>
                </a:gridCol>
                <a:gridCol w="1141210">
                  <a:extLst>
                    <a:ext uri="{9D8B030D-6E8A-4147-A177-3AD203B41FA5}">
                      <a16:colId xmlns:a16="http://schemas.microsoft.com/office/drawing/2014/main" val="4151157601"/>
                    </a:ext>
                  </a:extLst>
                </a:gridCol>
              </a:tblGrid>
              <a:tr h="428322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Segments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Adults, Teens</a:t>
                      </a:r>
                      <a:endParaRPr lang="en-US" sz="1000" b="0" baseline="0" dirty="0">
                        <a:solidFill>
                          <a:schemeClr val="tx1"/>
                        </a:solidFill>
                        <a:latin typeface="Franklin Gothic Medium" panose="020B060302010202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&amp; Kids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Adults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Teens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Kids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3547272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Early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Morning Bite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68%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58%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55%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9819628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Breakfast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for One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94%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93%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94%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99%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4612605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Family Breakfast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87%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84%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87%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795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Breakfast at Work/School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5129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Mid-Morning Snack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55%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900414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Lunch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53%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57%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39%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6685685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Lunch Alternative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59%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61%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7936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Afternoon Snack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68%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65%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78%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74%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6819202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After Work/School Bite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65%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79%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84%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5071152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Dinner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85%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83%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3249903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Dinner Alternative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73%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56%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080475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Evening Me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94%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94%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97%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98%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6385560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Evening We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80%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86%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89%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8309639"/>
                  </a:ext>
                </a:extLst>
              </a:tr>
              <a:tr h="320845">
                <a:tc>
                  <a:txBody>
                    <a:bodyPr/>
                    <a:lstStyle/>
                    <a:p>
                      <a:pPr algn="r"/>
                      <a:endParaRPr lang="en-US" sz="10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Bedtime/Late Night Snack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93%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92%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95%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96%</a:t>
                      </a:r>
                    </a:p>
                  </a:txBody>
                  <a:tcPr marL="9525" marR="108000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986674"/>
                  </a:ext>
                </a:extLst>
              </a:tr>
            </a:tbl>
          </a:graphicData>
        </a:graphic>
      </p:graphicFrame>
      <p:graphicFrame>
        <p:nvGraphicFramePr>
          <p:cNvPr id="13" name="Chart 57">
            <a:extLst>
              <a:ext uri="{FF2B5EF4-FFF2-40B4-BE49-F238E27FC236}">
                <a16:creationId xmlns:a16="http://schemas.microsoft.com/office/drawing/2014/main" id="{B57BAE66-219D-0D46-886B-90B4887A9DBD}"/>
              </a:ext>
            </a:extLst>
          </p:cNvPr>
          <p:cNvGraphicFramePr/>
          <p:nvPr/>
        </p:nvGraphicFramePr>
        <p:xfrm>
          <a:off x="7409634" y="1859263"/>
          <a:ext cx="689777" cy="4511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54" name="Picture 53">
            <a:extLst>
              <a:ext uri="{FF2B5EF4-FFF2-40B4-BE49-F238E27FC236}">
                <a16:creationId xmlns:a16="http://schemas.microsoft.com/office/drawing/2014/main" id="{FCF280F7-CBA3-BA40-A1C9-C0AA1ADD7007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847113" y="3854168"/>
            <a:ext cx="5076000" cy="720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9FF7305-343A-DC4A-B610-97B9D0F7F02A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980667" y="3854168"/>
            <a:ext cx="5076000" cy="720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90AA475-814F-E54C-A782-4E8E57B69EE5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129335" y="3854168"/>
            <a:ext cx="5076000" cy="720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C7964F4-D431-FC41-9483-8843D728D4DC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270445" y="3854168"/>
            <a:ext cx="5076000" cy="720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2A5256-8ED6-9748-A348-50D9E368B972}"/>
              </a:ext>
            </a:extLst>
          </p:cNvPr>
          <p:cNvCxnSpPr/>
          <p:nvPr/>
        </p:nvCxnSpPr>
        <p:spPr>
          <a:xfrm>
            <a:off x="5664631" y="1990074"/>
            <a:ext cx="0" cy="10800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BB2492C-12E1-7C4C-9375-F7BBE0D7B4EA}"/>
              </a:ext>
            </a:extLst>
          </p:cNvPr>
          <p:cNvCxnSpPr/>
          <p:nvPr/>
        </p:nvCxnSpPr>
        <p:spPr>
          <a:xfrm>
            <a:off x="5664631" y="2315539"/>
            <a:ext cx="0" cy="108000"/>
          </a:xfrm>
          <a:prstGeom prst="line">
            <a:avLst/>
          </a:prstGeom>
          <a:ln w="28575">
            <a:solidFill>
              <a:srgbClr val="E84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6A5823C-096B-1B49-88F2-574DFBA63018}"/>
              </a:ext>
            </a:extLst>
          </p:cNvPr>
          <p:cNvCxnSpPr/>
          <p:nvPr/>
        </p:nvCxnSpPr>
        <p:spPr>
          <a:xfrm>
            <a:off x="5664631" y="2633254"/>
            <a:ext cx="0" cy="108000"/>
          </a:xfrm>
          <a:prstGeom prst="line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E6FB2EF-12ED-9146-8E06-024BB7ED38F4}"/>
              </a:ext>
            </a:extLst>
          </p:cNvPr>
          <p:cNvCxnSpPr/>
          <p:nvPr/>
        </p:nvCxnSpPr>
        <p:spPr>
          <a:xfrm>
            <a:off x="5664631" y="2950970"/>
            <a:ext cx="0" cy="108000"/>
          </a:xfrm>
          <a:prstGeom prst="line">
            <a:avLst/>
          </a:prstGeom>
          <a:ln w="28575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A14B681-D3C8-7446-A805-01741EF15171}"/>
              </a:ext>
            </a:extLst>
          </p:cNvPr>
          <p:cNvCxnSpPr/>
          <p:nvPr/>
        </p:nvCxnSpPr>
        <p:spPr>
          <a:xfrm>
            <a:off x="5664631" y="3276434"/>
            <a:ext cx="0" cy="1080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6FD7840-70F5-BE45-B04E-FFCE0CD75A77}"/>
              </a:ext>
            </a:extLst>
          </p:cNvPr>
          <p:cNvCxnSpPr/>
          <p:nvPr/>
        </p:nvCxnSpPr>
        <p:spPr>
          <a:xfrm>
            <a:off x="5664631" y="3594149"/>
            <a:ext cx="0" cy="108000"/>
          </a:xfrm>
          <a:prstGeom prst="line">
            <a:avLst/>
          </a:prstGeom>
          <a:ln w="28575">
            <a:solidFill>
              <a:srgbClr val="D1D1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5C1D16E-1B72-F046-8D1C-4B645250AEDD}"/>
              </a:ext>
            </a:extLst>
          </p:cNvPr>
          <p:cNvCxnSpPr/>
          <p:nvPr/>
        </p:nvCxnSpPr>
        <p:spPr>
          <a:xfrm>
            <a:off x="5664631" y="3919614"/>
            <a:ext cx="0" cy="108000"/>
          </a:xfrm>
          <a:prstGeom prst="line">
            <a:avLst/>
          </a:prstGeom>
          <a:ln w="28575">
            <a:solidFill>
              <a:srgbClr val="4EB9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549FACA-74B8-934B-8195-181818462EF8}"/>
              </a:ext>
            </a:extLst>
          </p:cNvPr>
          <p:cNvCxnSpPr/>
          <p:nvPr/>
        </p:nvCxnSpPr>
        <p:spPr>
          <a:xfrm>
            <a:off x="5664631" y="4237329"/>
            <a:ext cx="0" cy="108000"/>
          </a:xfrm>
          <a:prstGeom prst="line">
            <a:avLst/>
          </a:prstGeom>
          <a:ln w="28575">
            <a:solidFill>
              <a:srgbClr val="4D8D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B08458F-9183-F848-82C9-0184C2C794D6}"/>
              </a:ext>
            </a:extLst>
          </p:cNvPr>
          <p:cNvCxnSpPr/>
          <p:nvPr/>
        </p:nvCxnSpPr>
        <p:spPr>
          <a:xfrm>
            <a:off x="5664631" y="4555044"/>
            <a:ext cx="0" cy="108000"/>
          </a:xfrm>
          <a:prstGeom prst="line">
            <a:avLst/>
          </a:prstGeom>
          <a:ln w="28575">
            <a:solidFill>
              <a:srgbClr val="3558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4CC73B9-43FC-644D-98CB-89A0327F027B}"/>
              </a:ext>
            </a:extLst>
          </p:cNvPr>
          <p:cNvCxnSpPr/>
          <p:nvPr/>
        </p:nvCxnSpPr>
        <p:spPr>
          <a:xfrm>
            <a:off x="5664631" y="4880509"/>
            <a:ext cx="0" cy="108000"/>
          </a:xfrm>
          <a:prstGeom prst="line">
            <a:avLst/>
          </a:prstGeom>
          <a:ln w="28575">
            <a:solidFill>
              <a:srgbClr val="0050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1110C90-6B98-C944-B425-19FFE1A684B9}"/>
              </a:ext>
            </a:extLst>
          </p:cNvPr>
          <p:cNvCxnSpPr/>
          <p:nvPr/>
        </p:nvCxnSpPr>
        <p:spPr>
          <a:xfrm>
            <a:off x="5664631" y="5190475"/>
            <a:ext cx="0" cy="108000"/>
          </a:xfrm>
          <a:prstGeom prst="line">
            <a:avLst/>
          </a:prstGeom>
          <a:ln w="28575">
            <a:solidFill>
              <a:srgbClr val="002D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344641A-38A8-4547-9328-190F61125049}"/>
              </a:ext>
            </a:extLst>
          </p:cNvPr>
          <p:cNvCxnSpPr/>
          <p:nvPr/>
        </p:nvCxnSpPr>
        <p:spPr>
          <a:xfrm>
            <a:off x="5664631" y="5523688"/>
            <a:ext cx="0" cy="10800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0201842-7F56-6549-B0FE-E6E397E84A7C}"/>
              </a:ext>
            </a:extLst>
          </p:cNvPr>
          <p:cNvCxnSpPr/>
          <p:nvPr/>
        </p:nvCxnSpPr>
        <p:spPr>
          <a:xfrm>
            <a:off x="5664631" y="5841403"/>
            <a:ext cx="0" cy="10800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B5C8095-1447-C74E-B304-5489EEEC334C}"/>
              </a:ext>
            </a:extLst>
          </p:cNvPr>
          <p:cNvCxnSpPr/>
          <p:nvPr/>
        </p:nvCxnSpPr>
        <p:spPr>
          <a:xfrm>
            <a:off x="5664631" y="6159118"/>
            <a:ext cx="0" cy="10800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5" name="Chart 59">
            <a:extLst>
              <a:ext uri="{FF2B5EF4-FFF2-40B4-BE49-F238E27FC236}">
                <a16:creationId xmlns:a16="http://schemas.microsoft.com/office/drawing/2014/main" id="{90B39F1F-E5F8-4174-83EF-FF97E5F4F496}"/>
              </a:ext>
            </a:extLst>
          </p:cNvPr>
          <p:cNvGraphicFramePr/>
          <p:nvPr/>
        </p:nvGraphicFramePr>
        <p:xfrm>
          <a:off x="9685335" y="1865583"/>
          <a:ext cx="689777" cy="4511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86" name="Chart 58">
            <a:extLst>
              <a:ext uri="{FF2B5EF4-FFF2-40B4-BE49-F238E27FC236}">
                <a16:creationId xmlns:a16="http://schemas.microsoft.com/office/drawing/2014/main" id="{835277E2-0501-4BBF-90C0-9205FD5B7BB8}"/>
              </a:ext>
            </a:extLst>
          </p:cNvPr>
          <p:cNvGraphicFramePr/>
          <p:nvPr/>
        </p:nvGraphicFramePr>
        <p:xfrm>
          <a:off x="8549578" y="1865583"/>
          <a:ext cx="689777" cy="4511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87" name="Chart 60">
            <a:extLst>
              <a:ext uri="{FF2B5EF4-FFF2-40B4-BE49-F238E27FC236}">
                <a16:creationId xmlns:a16="http://schemas.microsoft.com/office/drawing/2014/main" id="{1674F546-A080-4463-B462-8A3889C3BFE8}"/>
              </a:ext>
            </a:extLst>
          </p:cNvPr>
          <p:cNvGraphicFramePr/>
          <p:nvPr/>
        </p:nvGraphicFramePr>
        <p:xfrm>
          <a:off x="10821697" y="1870150"/>
          <a:ext cx="689777" cy="4511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88" name="TextBox 87">
            <a:extLst>
              <a:ext uri="{FF2B5EF4-FFF2-40B4-BE49-F238E27FC236}">
                <a16:creationId xmlns:a16="http://schemas.microsoft.com/office/drawing/2014/main" id="{128121D0-981E-41D5-9EA0-7E9367623CED}"/>
              </a:ext>
            </a:extLst>
          </p:cNvPr>
          <p:cNvSpPr txBox="1"/>
          <p:nvPr/>
        </p:nvSpPr>
        <p:spPr>
          <a:xfrm>
            <a:off x="3732881" y="6403308"/>
            <a:ext cx="630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Unweighted [weighted] base: Eating Occasions. See notes section for more information.</a:t>
            </a:r>
          </a:p>
          <a:p>
            <a:pPr lvl="0">
              <a:defRPr/>
            </a:pP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When viewed as a total population, children age 4-12 and adults/teens age 13-70 have been weighted to match population proportions.  </a:t>
            </a:r>
          </a:p>
          <a:p>
            <a:pPr lvl="0">
              <a:defRPr/>
            </a:pP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Filter">
            <a:extLst>
              <a:ext uri="{FF2B5EF4-FFF2-40B4-BE49-F238E27FC236}">
                <a16:creationId xmlns:a16="http://schemas.microsoft.com/office/drawing/2014/main" id="{806856FA-4B59-4F44-AF64-11BEE721B801}"/>
              </a:ext>
            </a:extLst>
          </p:cNvPr>
          <p:cNvSpPr txBox="1"/>
          <p:nvPr/>
        </p:nvSpPr>
        <p:spPr>
          <a:xfrm>
            <a:off x="289078" y="700890"/>
            <a:ext cx="11719162" cy="25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1200" dirty="0">
                <a:solidFill>
                  <a:srgbClr val="DB1348"/>
                </a:solidFill>
                <a:latin typeface="Franklin Gothic Medium Cond"/>
              </a:rPr>
              <a:t>ADDITIONAL FILTER: </a:t>
            </a:r>
            <a:r>
              <a:rPr lang="en-IN" sz="1200" dirty="0">
                <a:solidFill>
                  <a:srgbClr val="C91717"/>
                </a:solidFill>
              </a:rPr>
              <a:t>&lt;Additional Filter&gt;</a:t>
            </a:r>
            <a:endParaRPr lang="en-US" sz="1200" dirty="0">
              <a:solidFill>
                <a:srgbClr val="C917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301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6235" y="2779078"/>
            <a:ext cx="9144000" cy="822960"/>
          </a:xfrm>
        </p:spPr>
        <p:txBody>
          <a:bodyPr>
            <a:normAutofit fontScale="90000"/>
          </a:bodyPr>
          <a:lstStyle/>
          <a:p>
            <a:r>
              <a:rPr lang="en-US" dirty="0"/>
              <a:t>CHANNEL OCCASION PROFILE </a:t>
            </a:r>
            <a:br>
              <a:rPr lang="en-US" dirty="0"/>
            </a:br>
            <a:r>
              <a:rPr lang="en-US" dirty="0"/>
              <a:t>(TOP 14)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0144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18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307139"/>
              </p:ext>
            </p:extLst>
          </p:nvPr>
        </p:nvGraphicFramePr>
        <p:xfrm>
          <a:off x="113209" y="494804"/>
          <a:ext cx="11965582" cy="5917102"/>
        </p:xfrm>
        <a:graphic>
          <a:graphicData uri="http://schemas.openxmlformats.org/drawingml/2006/table">
            <a:tbl>
              <a:tblPr/>
              <a:tblGrid>
                <a:gridCol w="779767">
                  <a:extLst>
                    <a:ext uri="{9D8B030D-6E8A-4147-A177-3AD203B41FA5}">
                      <a16:colId xmlns:a16="http://schemas.microsoft.com/office/drawing/2014/main" val="2201052266"/>
                    </a:ext>
                  </a:extLst>
                </a:gridCol>
                <a:gridCol w="1584615">
                  <a:extLst>
                    <a:ext uri="{9D8B030D-6E8A-4147-A177-3AD203B41FA5}">
                      <a16:colId xmlns:a16="http://schemas.microsoft.com/office/drawing/2014/main" val="109522874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82051303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37171266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425205528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53125811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58522906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88351612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5205389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58438914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13643324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57973954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60523757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53069991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19214372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40391328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363600285"/>
                    </a:ext>
                  </a:extLst>
                </a:gridCol>
              </a:tblGrid>
              <a:tr h="989973"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GROCERY, NATURAL, ETHNIC STORE/SUPERMARKET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DISCOUNT STORE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SUPER STORE/MASS MERCHANDISE STORE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A QUICK SERVICE RESTAURANT/FAST FOOD RESTAURANT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CLUB/WAREHOUSE STORE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FULL SERVICE RESTAURANT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DON'T KNOW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DOLLAR STORE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PURCHASED SOMEWHERE ELSE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CONVENIENCE STORE/MINIMARKET/GAS STATION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SMALLER VERSION OF A SUPERMARKET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ONLINE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SMALL LOCAL CORNER GROCERY STORE OR BODEGA OR MOM AND POP SHOP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COFFEE SHOP/CAFE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2615319"/>
                  </a:ext>
                </a:extLst>
              </a:tr>
              <a:tr h="736549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kern="120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algn="ctr" fontAlgn="ctr"/>
                      <a:endParaRPr lang="en-US" sz="1000" b="0" i="0" u="none" strike="noStrike" kern="120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Channel</a:t>
                      </a:r>
                      <a:br>
                        <a:rPr 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</a:br>
                      <a:r>
                        <a:rPr 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Sizing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CHANNEL SIZE</a:t>
                      </a:r>
                    </a:p>
                    <a:p>
                      <a:pPr algn="l" rtl="0" fontAlgn="t"/>
                      <a:r>
                        <a:rPr lang="en-US" sz="800" b="0" i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(% of items consumed across all occasions) </a:t>
                      </a:r>
                    </a:p>
                    <a:p>
                      <a:pPr algn="l" rtl="0" fontAlgn="t"/>
                      <a:r>
                        <a:rPr lang="en-US" sz="800" b="0" i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n= 73689 [74363]</a:t>
                      </a:r>
                    </a:p>
                  </a:txBody>
                  <a:tcPr marL="72000" marR="9144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61%</a:t>
                      </a:r>
                      <a:endParaRPr 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8%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6%</a:t>
                      </a:r>
                      <a:endParaRPr lang="en-US" sz="800" b="0" i="0" u="none" strike="noStrike" kern="1200" noProof="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3%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2%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1%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1%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1%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1%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1%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1%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1%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042709"/>
                  </a:ext>
                </a:extLst>
              </a:tr>
              <a:tr h="279372"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chemeClr val="accent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144" marR="9144" marT="9144" marB="914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endParaRPr lang="en-US" sz="900" b="0" i="1" u="none" strike="noStrike">
                        <a:solidFill>
                          <a:srgbClr val="76717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2000" marR="9144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800" b="0" i="1" u="none" strike="noStrike" baseline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16740
[16759]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10192
[10219]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1322
[1356]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947
[970]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707
[688]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610
[615]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583
[563]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329
[328]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243
[242]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225
[216]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176
[172]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170
[167]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167
[163]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153
[151]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131
[129]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865072"/>
                  </a:ext>
                </a:extLst>
              </a:tr>
              <a:tr h="279372">
                <a:tc rowSpan="1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Occasion Sizes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(Based On Item) </a:t>
                      </a:r>
                    </a:p>
                  </a:txBody>
                  <a:tcPr marL="9144" marR="9144" marT="9144" marB="914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EARLY MORNING BITE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2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573023"/>
                  </a:ext>
                </a:extLst>
              </a:tr>
              <a:tr h="279372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18288" marB="18288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BREAKFAST FOR ONE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2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662884"/>
                  </a:ext>
                </a:extLst>
              </a:tr>
              <a:tr h="2793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FAMILY BREAKFAST</a:t>
                      </a:r>
                    </a:p>
                  </a:txBody>
                  <a:tcPr marL="72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982486"/>
                  </a:ext>
                </a:extLst>
              </a:tr>
              <a:tr h="2793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BREAKFAST @ WORK / SCHOOL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2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930702"/>
                  </a:ext>
                </a:extLst>
              </a:tr>
              <a:tr h="2793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MID MORNING SNACK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2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6008960"/>
                  </a:ext>
                </a:extLst>
              </a:tr>
              <a:tr h="2793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LUNCH</a:t>
                      </a:r>
                    </a:p>
                  </a:txBody>
                  <a:tcPr marL="72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238947"/>
                  </a:ext>
                </a:extLst>
              </a:tr>
              <a:tr h="279372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LUNCH ALTERNATIVE</a:t>
                      </a:r>
                    </a:p>
                  </a:txBody>
                  <a:tcPr marL="72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612945"/>
                  </a:ext>
                </a:extLst>
              </a:tr>
              <a:tr h="279372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AFTERNOON SNACK</a:t>
                      </a:r>
                    </a:p>
                  </a:txBody>
                  <a:tcPr marL="72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043123"/>
                  </a:ext>
                </a:extLst>
              </a:tr>
              <a:tr h="279372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AFTER WORK / SCHOOL BITE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2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3741598"/>
                  </a:ext>
                </a:extLst>
              </a:tr>
              <a:tr h="279372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DINNER</a:t>
                      </a:r>
                    </a:p>
                  </a:txBody>
                  <a:tcPr marL="72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91954"/>
                  </a:ext>
                </a:extLst>
              </a:tr>
              <a:tr h="279372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DINNER ALTERNATIVE</a:t>
                      </a:r>
                    </a:p>
                  </a:txBody>
                  <a:tcPr marL="72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722247"/>
                  </a:ext>
                </a:extLst>
              </a:tr>
              <a:tr h="279372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EVENING ME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2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750812"/>
                  </a:ext>
                </a:extLst>
              </a:tr>
              <a:tr h="279372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EVENING WE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2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647004"/>
                  </a:ext>
                </a:extLst>
              </a:tr>
              <a:tr h="279372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BEDTIME / LATE NIGHT SNACK</a:t>
                      </a:r>
                    </a:p>
                  </a:txBody>
                  <a:tcPr marL="72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308878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DEFE1259-4A74-A94D-B967-C5E791A14D9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1945441" y="3514314"/>
            <a:ext cx="5652925" cy="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F4DFE4-817F-C64D-A1C7-E14A63B7916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2000" y="2227755"/>
            <a:ext cx="12456000" cy="415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09224A-58D9-B546-AF77-F9D99FA7A06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324110" y="3514315"/>
            <a:ext cx="5652925" cy="4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906570-0CC3-6740-A13C-73E2C4E5015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13665" y="3514316"/>
            <a:ext cx="5652925" cy="43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40C4F9-E5A0-AA41-8101-E21274DDBDB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959124" y="3514316"/>
            <a:ext cx="5652925" cy="43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01A419-A956-8149-95AF-5C8E5989818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596899" y="3514316"/>
            <a:ext cx="5652925" cy="43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1E193D-6A58-5B40-904E-531BE8F7EDF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234674" y="3514316"/>
            <a:ext cx="5652925" cy="43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0B88F1E-63A6-BC44-91B6-5E9AF744843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872449" y="3514316"/>
            <a:ext cx="5652925" cy="43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B0BE9EE-D08C-6347-B85D-D4DBA96502C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517908" y="3514316"/>
            <a:ext cx="5652925" cy="43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1B2A3E9-A198-064C-847A-EFD5B219420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155683" y="3514316"/>
            <a:ext cx="5652925" cy="43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618899B-79C0-E349-B68B-DF9E69CF8C8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801141" y="3514317"/>
            <a:ext cx="5652925" cy="43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83CC946-FD2E-F249-A6C2-8C919FDD3C0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438916" y="3514317"/>
            <a:ext cx="5652925" cy="43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1BF0945-DF19-1740-BD50-D4507880A2D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069007" y="3514317"/>
            <a:ext cx="5652925" cy="43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24E9A30-6EE0-7241-9CFE-03D200F5AFB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722151" y="3514317"/>
            <a:ext cx="5652925" cy="43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E1B070C-C156-A44D-B587-B947D9B5D28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352242" y="3514317"/>
            <a:ext cx="5652925" cy="432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D1AC82-B090-C840-9A8A-E67E0A05D26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990017" y="3514317"/>
            <a:ext cx="5652925" cy="43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5CE0BC0-530A-5740-B9AD-C505CB222A5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635477" y="3514317"/>
            <a:ext cx="5652925" cy="43200"/>
          </a:xfrm>
          <a:prstGeom prst="rect">
            <a:avLst/>
          </a:prstGeom>
        </p:spPr>
      </p:pic>
      <p:sp>
        <p:nvSpPr>
          <p:cNvPr id="30" name="Title 4">
            <a:extLst>
              <a:ext uri="{FF2B5EF4-FFF2-40B4-BE49-F238E27FC236}">
                <a16:creationId xmlns:a16="http://schemas.microsoft.com/office/drawing/2014/main" id="{E4F8ED39-DE7A-1B4A-B1B0-7401FD913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43" y="10616"/>
            <a:ext cx="11338560" cy="549275"/>
          </a:xfrm>
        </p:spPr>
        <p:txBody>
          <a:bodyPr>
            <a:noAutofit/>
          </a:bodyPr>
          <a:lstStyle/>
          <a:p>
            <a:r>
              <a:rPr lang="en-US" dirty="0"/>
              <a:t>CHANNEL COMPARISON – Occasion Size within Channel</a:t>
            </a:r>
            <a:endParaRPr lang="en-US" sz="2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C9D151-5F13-4B82-BE9A-417E32316EA9}"/>
              </a:ext>
            </a:extLst>
          </p:cNvPr>
          <p:cNvGrpSpPr/>
          <p:nvPr/>
        </p:nvGrpSpPr>
        <p:grpSpPr>
          <a:xfrm>
            <a:off x="677971" y="1492904"/>
            <a:ext cx="11376000" cy="41563"/>
            <a:chOff x="708460" y="1452579"/>
            <a:chExt cx="11376000" cy="4156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6EA90A8-E1A8-144B-B3FB-84AB53BC256F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8460" y="1452579"/>
              <a:ext cx="11376000" cy="41563"/>
            </a:xfrm>
            <a:prstGeom prst="rect">
              <a:avLst/>
            </a:prstGeom>
          </p:spPr>
        </p:pic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0E04F8F-74D6-A845-ADE5-19891204D3C7}"/>
                </a:ext>
              </a:extLst>
            </p:cNvPr>
            <p:cNvCxnSpPr/>
            <p:nvPr/>
          </p:nvCxnSpPr>
          <p:spPr>
            <a:xfrm>
              <a:off x="2708231" y="1475729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66619D4-2B92-9E4A-B6CA-AA5C542FA623}"/>
                </a:ext>
              </a:extLst>
            </p:cNvPr>
            <p:cNvCxnSpPr/>
            <p:nvPr/>
          </p:nvCxnSpPr>
          <p:spPr>
            <a:xfrm>
              <a:off x="3345543" y="1475729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C429A51-0086-E04F-B8E7-200F89A56DA8}"/>
                </a:ext>
              </a:extLst>
            </p:cNvPr>
            <p:cNvCxnSpPr/>
            <p:nvPr/>
          </p:nvCxnSpPr>
          <p:spPr>
            <a:xfrm>
              <a:off x="3985448" y="1475729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00CF252-EA33-2047-A1C4-F2058F281DE7}"/>
                </a:ext>
              </a:extLst>
            </p:cNvPr>
            <p:cNvCxnSpPr/>
            <p:nvPr/>
          </p:nvCxnSpPr>
          <p:spPr>
            <a:xfrm>
              <a:off x="4643616" y="1475729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3AF946E-0662-E844-A528-60036D511648}"/>
                </a:ext>
              </a:extLst>
            </p:cNvPr>
            <p:cNvCxnSpPr/>
            <p:nvPr/>
          </p:nvCxnSpPr>
          <p:spPr>
            <a:xfrm>
              <a:off x="5257875" y="1475729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E9C9616-E8A4-4F44-97EA-05F05BABF365}"/>
                </a:ext>
              </a:extLst>
            </p:cNvPr>
            <p:cNvCxnSpPr/>
            <p:nvPr/>
          </p:nvCxnSpPr>
          <p:spPr>
            <a:xfrm>
              <a:off x="5895474" y="1475729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BD493A0-8869-474E-A767-2590BCE308A0}"/>
                </a:ext>
              </a:extLst>
            </p:cNvPr>
            <p:cNvCxnSpPr/>
            <p:nvPr/>
          </p:nvCxnSpPr>
          <p:spPr>
            <a:xfrm>
              <a:off x="6563232" y="1475729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9A06EA7-5DB7-2645-B72A-BEE109C34204}"/>
                </a:ext>
              </a:extLst>
            </p:cNvPr>
            <p:cNvCxnSpPr/>
            <p:nvPr/>
          </p:nvCxnSpPr>
          <p:spPr>
            <a:xfrm>
              <a:off x="7200742" y="1475729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AF36504-D589-E649-B77C-81DCD3BE41D6}"/>
                </a:ext>
              </a:extLst>
            </p:cNvPr>
            <p:cNvCxnSpPr/>
            <p:nvPr/>
          </p:nvCxnSpPr>
          <p:spPr>
            <a:xfrm>
              <a:off x="7853819" y="1475729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5A895FE-0B1D-8B4D-A7D5-4F2B2522FACD}"/>
                </a:ext>
              </a:extLst>
            </p:cNvPr>
            <p:cNvCxnSpPr/>
            <p:nvPr/>
          </p:nvCxnSpPr>
          <p:spPr>
            <a:xfrm>
              <a:off x="8452907" y="1475729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D0554E6-3BFF-F047-A3E6-12420178A573}"/>
                </a:ext>
              </a:extLst>
            </p:cNvPr>
            <p:cNvCxnSpPr/>
            <p:nvPr/>
          </p:nvCxnSpPr>
          <p:spPr>
            <a:xfrm>
              <a:off x="9097703" y="1475729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045986D-3155-CE48-B014-D24783548363}"/>
                </a:ext>
              </a:extLst>
            </p:cNvPr>
            <p:cNvCxnSpPr/>
            <p:nvPr/>
          </p:nvCxnSpPr>
          <p:spPr>
            <a:xfrm>
              <a:off x="9765751" y="1475729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7CFCAE3-E425-E948-A583-32344AD04AE2}"/>
                </a:ext>
              </a:extLst>
            </p:cNvPr>
            <p:cNvCxnSpPr/>
            <p:nvPr/>
          </p:nvCxnSpPr>
          <p:spPr>
            <a:xfrm>
              <a:off x="10395775" y="1475729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6294AE6-A826-EE41-BB0B-F56634E8A4F7}"/>
                </a:ext>
              </a:extLst>
            </p:cNvPr>
            <p:cNvCxnSpPr/>
            <p:nvPr/>
          </p:nvCxnSpPr>
          <p:spPr>
            <a:xfrm>
              <a:off x="11017519" y="1475729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096147D-6404-C14D-9CBD-2768EC704C3F}"/>
                </a:ext>
              </a:extLst>
            </p:cNvPr>
            <p:cNvCxnSpPr/>
            <p:nvPr/>
          </p:nvCxnSpPr>
          <p:spPr>
            <a:xfrm>
              <a:off x="11655234" y="1475729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70" y="3731314"/>
            <a:ext cx="489963" cy="48879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6C9D5C9-031D-BE4A-837A-DAEBDB0736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11" y="1440390"/>
            <a:ext cx="488790" cy="488790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3352E9D7-7B64-4CF0-AB61-3B0C2F91B532}"/>
              </a:ext>
            </a:extLst>
          </p:cNvPr>
          <p:cNvGrpSpPr/>
          <p:nvPr/>
        </p:nvGrpSpPr>
        <p:grpSpPr>
          <a:xfrm>
            <a:off x="3823193" y="6461433"/>
            <a:ext cx="6309360" cy="369332"/>
            <a:chOff x="3823193" y="6516025"/>
            <a:chExt cx="6309360" cy="369332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C364D08-40BF-4E38-87E4-7ADFC94AC1D3}"/>
                </a:ext>
              </a:extLst>
            </p:cNvPr>
            <p:cNvGrpSpPr/>
            <p:nvPr/>
          </p:nvGrpSpPr>
          <p:grpSpPr>
            <a:xfrm>
              <a:off x="3823193" y="6516025"/>
              <a:ext cx="6309360" cy="369332"/>
              <a:chOff x="3823193" y="6516025"/>
              <a:chExt cx="6309360" cy="369332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AEA31A7-2141-4B21-8C8C-203F723F45FA}"/>
                  </a:ext>
                </a:extLst>
              </p:cNvPr>
              <p:cNvSpPr txBox="1"/>
              <p:nvPr/>
            </p:nvSpPr>
            <p:spPr>
              <a:xfrm>
                <a:off x="3823193" y="6516025"/>
                <a:ext cx="63093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Occasion unweighted [weighted] base among respondents age 4-70 | It</a:t>
                </a:r>
                <a:r>
                  <a:rPr lang="en-US" sz="900" dirty="0" err="1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rial"/>
                  </a:rPr>
                  <a:t>em</a:t>
                </a: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% (Change PP Vs Benchmark) |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Base Sample size: LS: 0-150,    151-250 | Significance vs  Total @ 95% CL :    High     Low 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CC0271E-2C36-4167-85DE-48A06B18E911}"/>
                  </a:ext>
                </a:extLst>
              </p:cNvPr>
              <p:cNvSpPr/>
              <p:nvPr/>
            </p:nvSpPr>
            <p:spPr>
              <a:xfrm>
                <a:off x="5440966" y="6738428"/>
                <a:ext cx="91440" cy="9144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04D4C0C-3928-40DD-AFC8-790A776A2B6B}"/>
                </a:ext>
              </a:extLst>
            </p:cNvPr>
            <p:cNvSpPr/>
            <p:nvPr/>
          </p:nvSpPr>
          <p:spPr>
            <a:xfrm>
              <a:off x="7816063" y="6736084"/>
              <a:ext cx="91440" cy="91440"/>
            </a:xfrm>
            <a:prstGeom prst="ellipse">
              <a:avLst/>
            </a:prstGeom>
            <a:solidFill>
              <a:srgbClr val="3082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6D61076-2FD8-48E7-9CBA-C6AEC9B2EDB5}"/>
                </a:ext>
              </a:extLst>
            </p:cNvPr>
            <p:cNvSpPr/>
            <p:nvPr/>
          </p:nvSpPr>
          <p:spPr>
            <a:xfrm>
              <a:off x="8196499" y="6733741"/>
              <a:ext cx="91440" cy="91440"/>
            </a:xfrm>
            <a:prstGeom prst="ellipse">
              <a:avLst/>
            </a:prstGeom>
            <a:solidFill>
              <a:srgbClr val="C917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597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19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214594"/>
              </p:ext>
            </p:extLst>
          </p:nvPr>
        </p:nvGraphicFramePr>
        <p:xfrm>
          <a:off x="121643" y="515352"/>
          <a:ext cx="11965582" cy="5827296"/>
        </p:xfrm>
        <a:graphic>
          <a:graphicData uri="http://schemas.openxmlformats.org/drawingml/2006/table">
            <a:tbl>
              <a:tblPr/>
              <a:tblGrid>
                <a:gridCol w="779767">
                  <a:extLst>
                    <a:ext uri="{9D8B030D-6E8A-4147-A177-3AD203B41FA5}">
                      <a16:colId xmlns:a16="http://schemas.microsoft.com/office/drawing/2014/main" val="2201052266"/>
                    </a:ext>
                  </a:extLst>
                </a:gridCol>
                <a:gridCol w="1584615">
                  <a:extLst>
                    <a:ext uri="{9D8B030D-6E8A-4147-A177-3AD203B41FA5}">
                      <a16:colId xmlns:a16="http://schemas.microsoft.com/office/drawing/2014/main" val="109522874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82051303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37171266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425205528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53125811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58522906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88351612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5205389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58438914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13643324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57973954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60523757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53069991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19214372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40391328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363600285"/>
                    </a:ext>
                  </a:extLst>
                </a:gridCol>
              </a:tblGrid>
              <a:tr h="960734"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GROCERY, NATURAL, ETHNIC STORE/SUPERMARKET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DISCOUNT STORE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SUPER STORE/MASS MERCHANDISE STORE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A QUICK SERVICE RESTAURANT/FAST FOOD RESTAURANT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CLUB/WAREHOUSE STORE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FULL SERVICE RESTAURANT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DON'T KNOW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DOLLAR STORE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PURCHASED SOMEWHERE ELSE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CONVENIENCE STORE/MINIMARKET/GAS STATION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SMALLER VERSION OF A SUPERMARKET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ONLINE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SMALL LOCAL CORNER GROCERY STORE OR BODEGA OR MOM AND POP SHOP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COFFEE SHOP/CAFE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2615319"/>
                  </a:ext>
                </a:extLst>
              </a:tr>
              <a:tr h="658267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kern="120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algn="ctr" fontAlgn="ctr"/>
                      <a:endParaRPr lang="en-US" sz="1000" b="0" i="0" u="none" strike="noStrike" kern="120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Channel</a:t>
                      </a:r>
                      <a:br>
                        <a:rPr 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</a:br>
                      <a:r>
                        <a:rPr 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Sizing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00" b="1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CHANNEL SIZE</a:t>
                      </a:r>
                    </a:p>
                    <a:p>
                      <a:pPr algn="l" rtl="0" fontAlgn="t"/>
                      <a:r>
                        <a:rPr lang="en-US" sz="800" b="0" i="1" u="none" strike="noStrike" kern="1200" baseline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(% of items consumed across all occasions)</a:t>
                      </a:r>
                    </a:p>
                    <a:p>
                      <a:pPr algn="l" rtl="0" fontAlgn="t"/>
                      <a:r>
                        <a:rPr lang="en-US" sz="800" b="0" i="1" u="none" strike="noStrike" kern="1200" baseline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n= 73689 [74363]</a:t>
                      </a:r>
                    </a:p>
                  </a:txBody>
                  <a:tcPr marL="72000" marR="9144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61%</a:t>
                      </a:r>
                      <a:endParaRPr 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8%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6%</a:t>
                      </a:r>
                      <a:endParaRPr lang="en-US" sz="800" b="0" i="0" u="none" strike="noStrike" kern="1200" noProof="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3%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2%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1%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1%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1%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1%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1%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1%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1%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042709"/>
                  </a:ext>
                </a:extLst>
              </a:tr>
              <a:tr h="280553"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chemeClr val="accent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144" marR="9144" marT="9144" marB="914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endParaRPr lang="en-US" sz="900" b="0" i="1" u="none" strike="noStrike">
                        <a:solidFill>
                          <a:srgbClr val="76717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2000" marR="9144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800" b="0" i="1" u="none" strike="noStrike" baseline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16740
[16759]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10192
[10219]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1322
[1356]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947
[970]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707
[688]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610
[615]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583
[563]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329
[328]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243
[242]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225
[216]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176
[172]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170
[167]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167
[163]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153
[151]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131
[129]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865072"/>
                  </a:ext>
                </a:extLst>
              </a:tr>
              <a:tr h="280553">
                <a:tc rowSpan="1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Occasion Sizes: Channel Indexed to Total</a:t>
                      </a:r>
                    </a:p>
                  </a:txBody>
                  <a:tcPr marL="9144" marR="9144" marT="9144" marB="914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EARLY MORNING BITE</a:t>
                      </a:r>
                    </a:p>
                  </a:txBody>
                  <a:tcPr marL="72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18288" marR="9144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124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105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573023"/>
                  </a:ext>
                </a:extLst>
              </a:tr>
              <a:tr h="280553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18288" marB="18288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BREAKFAST FOR ONE</a:t>
                      </a:r>
                    </a:p>
                  </a:txBody>
                  <a:tcPr marL="72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18288" marR="9144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115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84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47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99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78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116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662884"/>
                  </a:ext>
                </a:extLst>
              </a:tr>
              <a:tr h="2805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FAMILY BREAKFAST</a:t>
                      </a:r>
                    </a:p>
                  </a:txBody>
                  <a:tcPr marL="72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18288" marR="9144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108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126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104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123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103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982486"/>
                  </a:ext>
                </a:extLst>
              </a:tr>
              <a:tr h="2805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BREAKFAST @ WORK / SCHOOL</a:t>
                      </a:r>
                    </a:p>
                  </a:txBody>
                  <a:tcPr marL="72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18288" marR="9144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79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125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930702"/>
                  </a:ext>
                </a:extLst>
              </a:tr>
              <a:tr h="2805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MID MORNING SNACK</a:t>
                      </a:r>
                    </a:p>
                  </a:txBody>
                  <a:tcPr marL="72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18288" marR="9144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88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111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96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6008960"/>
                  </a:ext>
                </a:extLst>
              </a:tr>
              <a:tr h="2805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LUNCH</a:t>
                      </a:r>
                    </a:p>
                  </a:txBody>
                  <a:tcPr marL="72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18288" marR="9144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92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79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221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92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176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81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238947"/>
                  </a:ext>
                </a:extLst>
              </a:tr>
              <a:tr h="280553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LUNCH ALTERNATIVE</a:t>
                      </a:r>
                    </a:p>
                  </a:txBody>
                  <a:tcPr marL="72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18288" marR="9144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84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85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121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295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612945"/>
                  </a:ext>
                </a:extLst>
              </a:tr>
              <a:tr h="280553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AFTERNOON SNACK</a:t>
                      </a:r>
                    </a:p>
                  </a:txBody>
                  <a:tcPr marL="72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18288" marR="9144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101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90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97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85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194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043123"/>
                  </a:ext>
                </a:extLst>
              </a:tr>
              <a:tr h="280553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AFTER WORK / SCHOOL BITE</a:t>
                      </a:r>
                    </a:p>
                  </a:txBody>
                  <a:tcPr marL="72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18288" marR="9144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102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90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3741598"/>
                  </a:ext>
                </a:extLst>
              </a:tr>
              <a:tr h="280553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DINNER</a:t>
                      </a:r>
                    </a:p>
                  </a:txBody>
                  <a:tcPr marL="72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18288" marR="9144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98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84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125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156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217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146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84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91954"/>
                  </a:ext>
                </a:extLst>
              </a:tr>
              <a:tr h="280553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DINNER ALTERNATIVE</a:t>
                      </a:r>
                    </a:p>
                  </a:txBody>
                  <a:tcPr marL="72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18288" marR="9144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94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79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722247"/>
                  </a:ext>
                </a:extLst>
              </a:tr>
              <a:tr h="280553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EVENING ME</a:t>
                      </a:r>
                    </a:p>
                  </a:txBody>
                  <a:tcPr marL="72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18288" marR="9144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101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105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750812"/>
                  </a:ext>
                </a:extLst>
              </a:tr>
              <a:tr h="280553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EVENING WE</a:t>
                      </a:r>
                    </a:p>
                  </a:txBody>
                  <a:tcPr marL="72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18288" marR="9144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110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647004"/>
                  </a:ext>
                </a:extLst>
              </a:tr>
              <a:tr h="280553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BEDTIME / LATE NIGHT SNACK</a:t>
                      </a:r>
                    </a:p>
                  </a:txBody>
                  <a:tcPr marL="72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18288" marR="9144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111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118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82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84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232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308878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DEFE1259-4A74-A94D-B967-C5E791A14D9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1945441" y="3514314"/>
            <a:ext cx="5652925" cy="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F4DFE4-817F-C64D-A1C7-E14A63B7916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2000" y="2094563"/>
            <a:ext cx="12456000" cy="415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09224A-58D9-B546-AF77-F9D99FA7A06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324110" y="3514315"/>
            <a:ext cx="5652925" cy="4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906570-0CC3-6740-A13C-73E2C4E5015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13665" y="3514316"/>
            <a:ext cx="5652925" cy="43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40C4F9-E5A0-AA41-8101-E21274DDBDB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959124" y="3514316"/>
            <a:ext cx="5652925" cy="43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01A419-A956-8149-95AF-5C8E5989818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596899" y="3514316"/>
            <a:ext cx="5652925" cy="43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1E193D-6A58-5B40-904E-531BE8F7EDF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234674" y="3514316"/>
            <a:ext cx="5652925" cy="43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0B88F1E-63A6-BC44-91B6-5E9AF744843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872449" y="3514316"/>
            <a:ext cx="5652925" cy="43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B0BE9EE-D08C-6347-B85D-D4DBA96502C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517908" y="3514316"/>
            <a:ext cx="5652925" cy="43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1B2A3E9-A198-064C-847A-EFD5B219420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155683" y="3514316"/>
            <a:ext cx="5652925" cy="43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618899B-79C0-E349-B68B-DF9E69CF8C8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801141" y="3514317"/>
            <a:ext cx="5652925" cy="43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83CC946-FD2E-F249-A6C2-8C919FDD3C0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438916" y="3514317"/>
            <a:ext cx="5652925" cy="43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1BF0945-DF19-1740-BD50-D4507880A2D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069007" y="3514317"/>
            <a:ext cx="5652925" cy="43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24E9A30-6EE0-7241-9CFE-03D200F5AFB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722151" y="3514317"/>
            <a:ext cx="5652925" cy="43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E1B070C-C156-A44D-B587-B947D9B5D28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352242" y="3514317"/>
            <a:ext cx="5652925" cy="432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D1AC82-B090-C840-9A8A-E67E0A05D26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990017" y="3514317"/>
            <a:ext cx="5652925" cy="43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5CE0BC0-530A-5740-B9AD-C505CB222A5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635477" y="3514317"/>
            <a:ext cx="5652925" cy="43200"/>
          </a:xfrm>
          <a:prstGeom prst="rect">
            <a:avLst/>
          </a:prstGeom>
        </p:spPr>
      </p:pic>
      <p:sp>
        <p:nvSpPr>
          <p:cNvPr id="30" name="Title 4">
            <a:extLst>
              <a:ext uri="{FF2B5EF4-FFF2-40B4-BE49-F238E27FC236}">
                <a16:creationId xmlns:a16="http://schemas.microsoft.com/office/drawing/2014/main" id="{E4F8ED39-DE7A-1B4A-B1B0-7401FD913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43" y="10616"/>
            <a:ext cx="11338560" cy="549275"/>
          </a:xfrm>
        </p:spPr>
        <p:txBody>
          <a:bodyPr>
            <a:noAutofit/>
          </a:bodyPr>
          <a:lstStyle/>
          <a:p>
            <a:r>
              <a:rPr lang="en-US"/>
              <a:t>CHANNEL COMPARISON – Occasion Size within Channel – Indexed</a:t>
            </a:r>
            <a:endParaRPr lang="en-US" sz="20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63C2B2-0366-45E1-A370-5E1AAE3CB4A8}"/>
              </a:ext>
            </a:extLst>
          </p:cNvPr>
          <p:cNvGrpSpPr/>
          <p:nvPr/>
        </p:nvGrpSpPr>
        <p:grpSpPr>
          <a:xfrm>
            <a:off x="708460" y="1492336"/>
            <a:ext cx="11376000" cy="41563"/>
            <a:chOff x="708460" y="1492335"/>
            <a:chExt cx="11376000" cy="4156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6EA90A8-E1A8-144B-B3FB-84AB53BC256F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8460" y="1492335"/>
              <a:ext cx="11376000" cy="41563"/>
            </a:xfrm>
            <a:prstGeom prst="rect">
              <a:avLst/>
            </a:prstGeom>
          </p:spPr>
        </p:pic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0E04F8F-74D6-A845-ADE5-19891204D3C7}"/>
                </a:ext>
              </a:extLst>
            </p:cNvPr>
            <p:cNvCxnSpPr/>
            <p:nvPr/>
          </p:nvCxnSpPr>
          <p:spPr>
            <a:xfrm>
              <a:off x="2708231" y="1515485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66619D4-2B92-9E4A-B6CA-AA5C542FA623}"/>
                </a:ext>
              </a:extLst>
            </p:cNvPr>
            <p:cNvCxnSpPr/>
            <p:nvPr/>
          </p:nvCxnSpPr>
          <p:spPr>
            <a:xfrm>
              <a:off x="3345543" y="1515485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C429A51-0086-E04F-B8E7-200F89A56DA8}"/>
                </a:ext>
              </a:extLst>
            </p:cNvPr>
            <p:cNvCxnSpPr/>
            <p:nvPr/>
          </p:nvCxnSpPr>
          <p:spPr>
            <a:xfrm>
              <a:off x="3985448" y="1515485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00CF252-EA33-2047-A1C4-F2058F281DE7}"/>
                </a:ext>
              </a:extLst>
            </p:cNvPr>
            <p:cNvCxnSpPr/>
            <p:nvPr/>
          </p:nvCxnSpPr>
          <p:spPr>
            <a:xfrm>
              <a:off x="4643616" y="1515485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3AF946E-0662-E844-A528-60036D511648}"/>
                </a:ext>
              </a:extLst>
            </p:cNvPr>
            <p:cNvCxnSpPr/>
            <p:nvPr/>
          </p:nvCxnSpPr>
          <p:spPr>
            <a:xfrm>
              <a:off x="5257875" y="1515485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E9C9616-E8A4-4F44-97EA-05F05BABF365}"/>
                </a:ext>
              </a:extLst>
            </p:cNvPr>
            <p:cNvCxnSpPr/>
            <p:nvPr/>
          </p:nvCxnSpPr>
          <p:spPr>
            <a:xfrm>
              <a:off x="5895474" y="1515485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BD493A0-8869-474E-A767-2590BCE308A0}"/>
                </a:ext>
              </a:extLst>
            </p:cNvPr>
            <p:cNvCxnSpPr/>
            <p:nvPr/>
          </p:nvCxnSpPr>
          <p:spPr>
            <a:xfrm>
              <a:off x="6563232" y="1515485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9A06EA7-5DB7-2645-B72A-BEE109C34204}"/>
                </a:ext>
              </a:extLst>
            </p:cNvPr>
            <p:cNvCxnSpPr/>
            <p:nvPr/>
          </p:nvCxnSpPr>
          <p:spPr>
            <a:xfrm>
              <a:off x="7200742" y="1515485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AF36504-D589-E649-B77C-81DCD3BE41D6}"/>
                </a:ext>
              </a:extLst>
            </p:cNvPr>
            <p:cNvCxnSpPr/>
            <p:nvPr/>
          </p:nvCxnSpPr>
          <p:spPr>
            <a:xfrm>
              <a:off x="7853819" y="1515485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5A895FE-0B1D-8B4D-A7D5-4F2B2522FACD}"/>
                </a:ext>
              </a:extLst>
            </p:cNvPr>
            <p:cNvCxnSpPr/>
            <p:nvPr/>
          </p:nvCxnSpPr>
          <p:spPr>
            <a:xfrm>
              <a:off x="8452907" y="1515485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D0554E6-3BFF-F047-A3E6-12420178A573}"/>
                </a:ext>
              </a:extLst>
            </p:cNvPr>
            <p:cNvCxnSpPr/>
            <p:nvPr/>
          </p:nvCxnSpPr>
          <p:spPr>
            <a:xfrm>
              <a:off x="9097703" y="1515485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045986D-3155-CE48-B014-D24783548363}"/>
                </a:ext>
              </a:extLst>
            </p:cNvPr>
            <p:cNvCxnSpPr/>
            <p:nvPr/>
          </p:nvCxnSpPr>
          <p:spPr>
            <a:xfrm>
              <a:off x="9765751" y="1515485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7CFCAE3-E425-E948-A583-32344AD04AE2}"/>
                </a:ext>
              </a:extLst>
            </p:cNvPr>
            <p:cNvCxnSpPr/>
            <p:nvPr/>
          </p:nvCxnSpPr>
          <p:spPr>
            <a:xfrm>
              <a:off x="10395775" y="1515485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6294AE6-A826-EE41-BB0B-F56634E8A4F7}"/>
                </a:ext>
              </a:extLst>
            </p:cNvPr>
            <p:cNvCxnSpPr/>
            <p:nvPr/>
          </p:nvCxnSpPr>
          <p:spPr>
            <a:xfrm>
              <a:off x="11017519" y="1515485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096147D-6404-C14D-9CBD-2768EC704C3F}"/>
                </a:ext>
              </a:extLst>
            </p:cNvPr>
            <p:cNvCxnSpPr/>
            <p:nvPr/>
          </p:nvCxnSpPr>
          <p:spPr>
            <a:xfrm>
              <a:off x="11655234" y="1515485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11" y="3503897"/>
            <a:ext cx="489963" cy="48879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6C9D5C9-031D-BE4A-837A-DAEBDB0736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2" y="1413362"/>
            <a:ext cx="488790" cy="488790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3352E9D7-7B64-4CF0-AB61-3B0C2F91B532}"/>
              </a:ext>
            </a:extLst>
          </p:cNvPr>
          <p:cNvGrpSpPr/>
          <p:nvPr/>
        </p:nvGrpSpPr>
        <p:grpSpPr>
          <a:xfrm>
            <a:off x="3823193" y="6461433"/>
            <a:ext cx="6309360" cy="369332"/>
            <a:chOff x="3823193" y="6516025"/>
            <a:chExt cx="6309360" cy="369332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C364D08-40BF-4E38-87E4-7ADFC94AC1D3}"/>
                </a:ext>
              </a:extLst>
            </p:cNvPr>
            <p:cNvGrpSpPr/>
            <p:nvPr/>
          </p:nvGrpSpPr>
          <p:grpSpPr>
            <a:xfrm>
              <a:off x="3823193" y="6516025"/>
              <a:ext cx="6309360" cy="369332"/>
              <a:chOff x="3823193" y="6516025"/>
              <a:chExt cx="6309360" cy="369332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AEA31A7-2141-4B21-8C8C-203F723F45FA}"/>
                  </a:ext>
                </a:extLst>
              </p:cNvPr>
              <p:cNvSpPr txBox="1"/>
              <p:nvPr/>
            </p:nvSpPr>
            <p:spPr>
              <a:xfrm>
                <a:off x="3823193" y="6516025"/>
                <a:ext cx="63093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Occasion unweighted [weighted] base among respondents age 4-70 | </a:t>
                </a:r>
                <a:r>
                  <a:rPr lang="en-US" sz="9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rial"/>
                  </a:rPr>
                  <a:t>Item</a:t>
                </a: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% (Change PP Vs Benchmark) |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Base Sample size: LS: 0-150,    151-250 | Significance vs  Total @ 95% CL :    High     Low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CC0271E-2C36-4167-85DE-48A06B18E911}"/>
                  </a:ext>
                </a:extLst>
              </p:cNvPr>
              <p:cNvSpPr/>
              <p:nvPr/>
            </p:nvSpPr>
            <p:spPr>
              <a:xfrm>
                <a:off x="5455030" y="6724360"/>
                <a:ext cx="91440" cy="9144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04D4C0C-3928-40DD-AFC8-790A776A2B6B}"/>
                </a:ext>
              </a:extLst>
            </p:cNvPr>
            <p:cNvSpPr/>
            <p:nvPr/>
          </p:nvSpPr>
          <p:spPr>
            <a:xfrm>
              <a:off x="7816060" y="6736084"/>
              <a:ext cx="91440" cy="91440"/>
            </a:xfrm>
            <a:prstGeom prst="ellipse">
              <a:avLst/>
            </a:prstGeom>
            <a:solidFill>
              <a:srgbClr val="3082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6D61076-2FD8-48E7-9CBA-C6AEC9B2EDB5}"/>
                </a:ext>
              </a:extLst>
            </p:cNvPr>
            <p:cNvSpPr/>
            <p:nvPr/>
          </p:nvSpPr>
          <p:spPr>
            <a:xfrm>
              <a:off x="8182432" y="6733741"/>
              <a:ext cx="91440" cy="91440"/>
            </a:xfrm>
            <a:prstGeom prst="ellipse">
              <a:avLst/>
            </a:prstGeom>
            <a:solidFill>
              <a:srgbClr val="C917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4640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FA7E7A-0389-4278-BB80-FF1D89858A9B}"/>
              </a:ext>
            </a:extLst>
          </p:cNvPr>
          <p:cNvSpPr/>
          <p:nvPr/>
        </p:nvSpPr>
        <p:spPr>
          <a:xfrm>
            <a:off x="0" y="1199965"/>
            <a:ext cx="12192000" cy="9591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992331" y="2267049"/>
            <a:ext cx="7199669" cy="40514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04725" y="1200983"/>
            <a:ext cx="11401793" cy="94605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j-ea"/>
                <a:cs typeface="+mj-cs"/>
              </a:rPr>
              <a:t>Establish an enterprise-wide, standardized continuous tracker of eating occasions within our core markets inclusive of brands, categories, channels and retailers</a:t>
            </a:r>
          </a:p>
        </p:txBody>
      </p:sp>
      <p:sp>
        <p:nvSpPr>
          <p:cNvPr id="9" name="Rectangle 20"/>
          <p:cNvSpPr/>
          <p:nvPr/>
        </p:nvSpPr>
        <p:spPr>
          <a:xfrm flipH="1">
            <a:off x="4992330" y="2259657"/>
            <a:ext cx="3153920" cy="406623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">
                <a:schemeClr val="bg1">
                  <a:alpha val="50000"/>
                </a:schemeClr>
              </a:gs>
              <a:gs pos="60000">
                <a:srgbClr val="FFFFFF">
                  <a:alpha val="80000"/>
                </a:srgbClr>
              </a:gs>
              <a:gs pos="30000">
                <a:schemeClr val="bg1">
                  <a:alpha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69365" y="3323278"/>
            <a:ext cx="4722964" cy="193899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In order to unlock the power of occasions, Landmark captures all 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5W’s defining the situational context associated with consumption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and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 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factors associated with purchase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, allowing us to entice buyers when they are most motivated and receptive to buy.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5BA32DA3-D30D-4EE2-83A8-A4623125514A}"/>
              </a:ext>
            </a:extLst>
          </p:cNvPr>
          <p:cNvSpPr txBox="1">
            <a:spLocks/>
          </p:cNvSpPr>
          <p:nvPr/>
        </p:nvSpPr>
        <p:spPr>
          <a:xfrm>
            <a:off x="121643" y="311588"/>
            <a:ext cx="1133856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Project Objective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DB1348"/>
              </a:solidFill>
              <a:effectLst/>
              <a:uLnTx/>
              <a:uFillTx/>
              <a:latin typeface="Franklin Gothic Medium Cond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07427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780259"/>
              </p:ext>
            </p:extLst>
          </p:nvPr>
        </p:nvGraphicFramePr>
        <p:xfrm>
          <a:off x="113209" y="464336"/>
          <a:ext cx="11957150" cy="5998935"/>
        </p:xfrm>
        <a:graphic>
          <a:graphicData uri="http://schemas.openxmlformats.org/drawingml/2006/table">
            <a:tbl>
              <a:tblPr/>
              <a:tblGrid>
                <a:gridCol w="779217">
                  <a:extLst>
                    <a:ext uri="{9D8B030D-6E8A-4147-A177-3AD203B41FA5}">
                      <a16:colId xmlns:a16="http://schemas.microsoft.com/office/drawing/2014/main" val="2201052266"/>
                    </a:ext>
                  </a:extLst>
                </a:gridCol>
                <a:gridCol w="1583498">
                  <a:extLst>
                    <a:ext uri="{9D8B030D-6E8A-4147-A177-3AD203B41FA5}">
                      <a16:colId xmlns:a16="http://schemas.microsoft.com/office/drawing/2014/main" val="1095228742"/>
                    </a:ext>
                  </a:extLst>
                </a:gridCol>
                <a:gridCol w="639629">
                  <a:extLst>
                    <a:ext uri="{9D8B030D-6E8A-4147-A177-3AD203B41FA5}">
                      <a16:colId xmlns:a16="http://schemas.microsoft.com/office/drawing/2014/main" val="1820513032"/>
                    </a:ext>
                  </a:extLst>
                </a:gridCol>
                <a:gridCol w="639629">
                  <a:extLst>
                    <a:ext uri="{9D8B030D-6E8A-4147-A177-3AD203B41FA5}">
                      <a16:colId xmlns:a16="http://schemas.microsoft.com/office/drawing/2014/main" val="337171266"/>
                    </a:ext>
                  </a:extLst>
                </a:gridCol>
                <a:gridCol w="639629">
                  <a:extLst>
                    <a:ext uri="{9D8B030D-6E8A-4147-A177-3AD203B41FA5}">
                      <a16:colId xmlns:a16="http://schemas.microsoft.com/office/drawing/2014/main" val="3425205528"/>
                    </a:ext>
                  </a:extLst>
                </a:gridCol>
                <a:gridCol w="639629">
                  <a:extLst>
                    <a:ext uri="{9D8B030D-6E8A-4147-A177-3AD203B41FA5}">
                      <a16:colId xmlns:a16="http://schemas.microsoft.com/office/drawing/2014/main" val="531258114"/>
                    </a:ext>
                  </a:extLst>
                </a:gridCol>
                <a:gridCol w="639629">
                  <a:extLst>
                    <a:ext uri="{9D8B030D-6E8A-4147-A177-3AD203B41FA5}">
                      <a16:colId xmlns:a16="http://schemas.microsoft.com/office/drawing/2014/main" val="585229067"/>
                    </a:ext>
                  </a:extLst>
                </a:gridCol>
                <a:gridCol w="639629">
                  <a:extLst>
                    <a:ext uri="{9D8B030D-6E8A-4147-A177-3AD203B41FA5}">
                      <a16:colId xmlns:a16="http://schemas.microsoft.com/office/drawing/2014/main" val="3883516123"/>
                    </a:ext>
                  </a:extLst>
                </a:gridCol>
                <a:gridCol w="639629">
                  <a:extLst>
                    <a:ext uri="{9D8B030D-6E8A-4147-A177-3AD203B41FA5}">
                      <a16:colId xmlns:a16="http://schemas.microsoft.com/office/drawing/2014/main" val="520538903"/>
                    </a:ext>
                  </a:extLst>
                </a:gridCol>
                <a:gridCol w="639629">
                  <a:extLst>
                    <a:ext uri="{9D8B030D-6E8A-4147-A177-3AD203B41FA5}">
                      <a16:colId xmlns:a16="http://schemas.microsoft.com/office/drawing/2014/main" val="3584389145"/>
                    </a:ext>
                  </a:extLst>
                </a:gridCol>
                <a:gridCol w="639629">
                  <a:extLst>
                    <a:ext uri="{9D8B030D-6E8A-4147-A177-3AD203B41FA5}">
                      <a16:colId xmlns:a16="http://schemas.microsoft.com/office/drawing/2014/main" val="4136433243"/>
                    </a:ext>
                  </a:extLst>
                </a:gridCol>
                <a:gridCol w="639629">
                  <a:extLst>
                    <a:ext uri="{9D8B030D-6E8A-4147-A177-3AD203B41FA5}">
                      <a16:colId xmlns:a16="http://schemas.microsoft.com/office/drawing/2014/main" val="1579739544"/>
                    </a:ext>
                  </a:extLst>
                </a:gridCol>
                <a:gridCol w="639629">
                  <a:extLst>
                    <a:ext uri="{9D8B030D-6E8A-4147-A177-3AD203B41FA5}">
                      <a16:colId xmlns:a16="http://schemas.microsoft.com/office/drawing/2014/main" val="605237573"/>
                    </a:ext>
                  </a:extLst>
                </a:gridCol>
                <a:gridCol w="639629">
                  <a:extLst>
                    <a:ext uri="{9D8B030D-6E8A-4147-A177-3AD203B41FA5}">
                      <a16:colId xmlns:a16="http://schemas.microsoft.com/office/drawing/2014/main" val="1530699914"/>
                    </a:ext>
                  </a:extLst>
                </a:gridCol>
                <a:gridCol w="639629">
                  <a:extLst>
                    <a:ext uri="{9D8B030D-6E8A-4147-A177-3AD203B41FA5}">
                      <a16:colId xmlns:a16="http://schemas.microsoft.com/office/drawing/2014/main" val="4192143729"/>
                    </a:ext>
                  </a:extLst>
                </a:gridCol>
                <a:gridCol w="639629">
                  <a:extLst>
                    <a:ext uri="{9D8B030D-6E8A-4147-A177-3AD203B41FA5}">
                      <a16:colId xmlns:a16="http://schemas.microsoft.com/office/drawing/2014/main" val="2403913280"/>
                    </a:ext>
                  </a:extLst>
                </a:gridCol>
                <a:gridCol w="639629">
                  <a:extLst>
                    <a:ext uri="{9D8B030D-6E8A-4147-A177-3AD203B41FA5}">
                      <a16:colId xmlns:a16="http://schemas.microsoft.com/office/drawing/2014/main" val="2363600285"/>
                    </a:ext>
                  </a:extLst>
                </a:gridCol>
              </a:tblGrid>
              <a:tr h="1032777"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GROCERY, NATURAL, ETHNIC STORE/SUPERMARKET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DISCOUNT STORE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SUPER STORE/MASS MERCHANDISE STORE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A QUICK SERVICE RESTAURANT/FAST FOOD RESTAURANT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CLUB/WAREHOUSE STORE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FULL SERVICE RESTAURANT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DON'T KNOW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DOLLAR STORE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PURCHASED SOMEWHERE ELSE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CONVENIENCE STORE/MINIMARKET/GAS STATION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SMALLER VERSION OF A SUPERMARKET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ONLINE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SMALL LOCAL CORNER GROCERY STORE OR BODEGA OR MOM AND POP SHOP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COFFEE SHOP/CAFE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2615319"/>
                  </a:ext>
                </a:extLst>
              </a:tr>
              <a:tr h="605009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kern="120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algn="ctr" fontAlgn="ctr"/>
                      <a:endParaRPr lang="en-US" sz="1000" b="0" i="0" u="none" strike="noStrike" kern="120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Channel</a:t>
                      </a:r>
                      <a:br>
                        <a:rPr 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</a:br>
                      <a:r>
                        <a:rPr 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Sizing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00" b="1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CHANNEL SIZE</a:t>
                      </a:r>
                    </a:p>
                    <a:p>
                      <a:pPr algn="l" rtl="0" fontAlgn="t"/>
                      <a:r>
                        <a:rPr lang="en-US" sz="800" b="0" i="1" u="none" strike="noStrike" kern="1200" baseline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(% of items consumed across all occasions) </a:t>
                      </a:r>
                    </a:p>
                    <a:p>
                      <a:pPr algn="l" rtl="0" fontAlgn="t"/>
                      <a:r>
                        <a:rPr lang="en-US" sz="800" b="0" i="1" u="none" strike="noStrike" kern="1200" baseline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n= 73689 [74363]</a:t>
                      </a:r>
                    </a:p>
                  </a:txBody>
                  <a:tcPr marL="72000" marR="9144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61%</a:t>
                      </a:r>
                      <a:endParaRPr 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8%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6%</a:t>
                      </a:r>
                      <a:endParaRPr lang="en-US" sz="800" b="0" i="0" u="none" strike="noStrike" kern="1200" noProof="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3%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2%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1%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1%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1%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1%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1%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1%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1%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042709"/>
                  </a:ext>
                </a:extLst>
              </a:tr>
              <a:tr h="261628"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chemeClr val="accent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144" marR="9144" marT="9144" marB="914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endParaRPr lang="en-US" sz="900" b="0" i="1" u="none" strike="noStrike">
                        <a:solidFill>
                          <a:srgbClr val="76717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2000" marR="9144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800" b="0" i="1" u="none" strike="noStrike" baseline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16740
[16759]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10192
[10219]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1322
[1356]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947
[970]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707
[688]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610
[615]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583
[563]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329
[328]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243
[242]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225
[216]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176
[172]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170
[167]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167
[163]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153
[151]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131
[129]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865072"/>
                  </a:ext>
                </a:extLst>
              </a:tr>
              <a:tr h="174308">
                <a:tc rowSpan="23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Categories Purchased</a:t>
                      </a:r>
                    </a:p>
                  </a:txBody>
                  <a:tcPr marL="9144" marR="9144" marT="9144" marB="914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PREPARED BREAKFAST FOOD</a:t>
                      </a:r>
                    </a:p>
                  </a:txBody>
                  <a:tcPr marL="73152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26%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34%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573023"/>
                  </a:ext>
                </a:extLst>
              </a:tr>
              <a:tr h="174308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18288" marB="18288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FROZEN BREAKFAST FOOD</a:t>
                      </a:r>
                    </a:p>
                  </a:txBody>
                  <a:tcPr marL="73152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662884"/>
                  </a:ext>
                </a:extLst>
              </a:tr>
              <a:tr h="1743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CEREAL</a:t>
                      </a:r>
                    </a:p>
                  </a:txBody>
                  <a:tcPr marL="73152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982486"/>
                  </a:ext>
                </a:extLst>
              </a:tr>
              <a:tr h="1743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BREAD/BAKERY</a:t>
                      </a:r>
                    </a:p>
                  </a:txBody>
                  <a:tcPr marL="73152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930702"/>
                  </a:ext>
                </a:extLst>
              </a:tr>
              <a:tr h="1743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YOGURT/CHEESE</a:t>
                      </a:r>
                    </a:p>
                  </a:txBody>
                  <a:tcPr marL="73152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6008960"/>
                  </a:ext>
                </a:extLst>
              </a:tr>
              <a:tr h="1743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FRUITS AND VEGGIES</a:t>
                      </a:r>
                    </a:p>
                  </a:txBody>
                  <a:tcPr marL="73152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18%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238947"/>
                  </a:ext>
                </a:extLst>
              </a:tr>
              <a:tr h="174308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SALTY/SAVORY SNACKS</a:t>
                      </a:r>
                    </a:p>
                  </a:txBody>
                  <a:tcPr marL="73152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23%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612945"/>
                  </a:ext>
                </a:extLst>
              </a:tr>
              <a:tr h="174308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MEAT SNACKS</a:t>
                      </a:r>
                    </a:p>
                  </a:txBody>
                  <a:tcPr marL="73152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043123"/>
                  </a:ext>
                </a:extLst>
              </a:tr>
              <a:tr h="174308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NUTS/SEEDS</a:t>
                      </a:r>
                    </a:p>
                  </a:txBody>
                  <a:tcPr marL="73152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3741598"/>
                  </a:ext>
                </a:extLst>
              </a:tr>
              <a:tr h="174308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CRACKERS</a:t>
                      </a:r>
                    </a:p>
                  </a:txBody>
                  <a:tcPr marL="73152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91954"/>
                  </a:ext>
                </a:extLst>
              </a:tr>
              <a:tr h="174308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COOKIES</a:t>
                      </a:r>
                    </a:p>
                  </a:txBody>
                  <a:tcPr marL="73152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722247"/>
                  </a:ext>
                </a:extLst>
              </a:tr>
              <a:tr h="174308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BARS/BITES</a:t>
                      </a:r>
                    </a:p>
                  </a:txBody>
                  <a:tcPr marL="73152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750812"/>
                  </a:ext>
                </a:extLst>
              </a:tr>
              <a:tr h="174308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SWEETS/CANDY</a:t>
                      </a:r>
                    </a:p>
                  </a:txBody>
                  <a:tcPr marL="73152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647004"/>
                  </a:ext>
                </a:extLst>
              </a:tr>
              <a:tr h="174308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DESSERT ITEMS</a:t>
                      </a:r>
                    </a:p>
                  </a:txBody>
                  <a:tcPr marL="73152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308878"/>
                  </a:ext>
                </a:extLst>
              </a:tr>
              <a:tr h="174308">
                <a:tc v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SWEET BAKED ITEMS</a:t>
                      </a:r>
                    </a:p>
                  </a:txBody>
                  <a:tcPr marL="73152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701981"/>
                  </a:ext>
                </a:extLst>
              </a:tr>
              <a:tr h="174308">
                <a:tc v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PACKAGED FROZEN ENTREES</a:t>
                      </a:r>
                    </a:p>
                  </a:txBody>
                  <a:tcPr marL="73152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676432"/>
                  </a:ext>
                </a:extLst>
              </a:tr>
              <a:tr h="174308">
                <a:tc v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MAIN MEAL FOODS</a:t>
                      </a:r>
                    </a:p>
                  </a:txBody>
                  <a:tcPr marL="73152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32%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0914112"/>
                  </a:ext>
                </a:extLst>
              </a:tr>
              <a:tr h="260154">
                <a:tc v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MAIN MEAL FOODS</a:t>
                      </a:r>
                    </a:p>
                  </a:txBody>
                  <a:tcPr marL="73152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32%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642066"/>
                  </a:ext>
                </a:extLst>
              </a:tr>
              <a:tr h="174308">
                <a:tc v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MAIN MEAL FOODS</a:t>
                      </a:r>
                    </a:p>
                  </a:txBody>
                  <a:tcPr marL="73152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32%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2070947"/>
                  </a:ext>
                </a:extLst>
              </a:tr>
              <a:tr h="17430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MAIN MEAL FOODS</a:t>
                      </a:r>
                    </a:p>
                  </a:txBody>
                  <a:tcPr marL="73152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32%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441403"/>
                  </a:ext>
                </a:extLst>
              </a:tr>
              <a:tr h="17430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MAIN MEAL FOODS</a:t>
                      </a:r>
                    </a:p>
                  </a:txBody>
                  <a:tcPr marL="73152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32%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4172812"/>
                  </a:ext>
                </a:extLst>
              </a:tr>
              <a:tr h="17430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MAIN MEAL FOODS</a:t>
                      </a:r>
                    </a:p>
                  </a:txBody>
                  <a:tcPr marL="73152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32%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008872"/>
                  </a:ext>
                </a:extLst>
              </a:tr>
              <a:tr h="174308">
                <a:tc v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MAIN MEAL FOODS</a:t>
                      </a:r>
                    </a:p>
                  </a:txBody>
                  <a:tcPr marL="73152" marR="9525" marT="9144" marB="9144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32%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808080"/>
                          </a:solidFill>
                          <a:effectLst/>
                          <a:latin typeface="Franklin Gothic Book" panose="020B05030201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3880293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DEFE1259-4A74-A94D-B967-C5E791A14D9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1945441" y="3514314"/>
            <a:ext cx="5652925" cy="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F4DFE4-817F-C64D-A1C7-E14A63B7916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0706" y="2103152"/>
            <a:ext cx="12456000" cy="415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09224A-58D9-B546-AF77-F9D99FA7A06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324110" y="3540819"/>
            <a:ext cx="5652925" cy="4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906570-0CC3-6740-A13C-73E2C4E5015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13665" y="3540820"/>
            <a:ext cx="5652925" cy="43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40C4F9-E5A0-AA41-8101-E21274DDBDB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959124" y="3540820"/>
            <a:ext cx="5652925" cy="43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01A419-A956-8149-95AF-5C8E5989818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596899" y="3540820"/>
            <a:ext cx="5652925" cy="43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1E193D-6A58-5B40-904E-531BE8F7EDF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234674" y="3540820"/>
            <a:ext cx="5652925" cy="43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0B88F1E-63A6-BC44-91B6-5E9AF744843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872449" y="3540820"/>
            <a:ext cx="5652925" cy="43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B0BE9EE-D08C-6347-B85D-D4DBA96502C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517908" y="3540820"/>
            <a:ext cx="5652925" cy="43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1B2A3E9-A198-064C-847A-EFD5B219420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155683" y="3540820"/>
            <a:ext cx="5652925" cy="43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618899B-79C0-E349-B68B-DF9E69CF8C8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801141" y="3540821"/>
            <a:ext cx="5652925" cy="43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83CC946-FD2E-F249-A6C2-8C919FDD3C0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438916" y="3540821"/>
            <a:ext cx="5652925" cy="43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1BF0945-DF19-1740-BD50-D4507880A2D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069007" y="3540821"/>
            <a:ext cx="5652925" cy="43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24E9A30-6EE0-7241-9CFE-03D200F5AFB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722151" y="3540821"/>
            <a:ext cx="5652925" cy="43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E1B070C-C156-A44D-B587-B947D9B5D28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352242" y="3540821"/>
            <a:ext cx="5652925" cy="432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D1AC82-B090-C840-9A8A-E67E0A05D26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990017" y="3540821"/>
            <a:ext cx="5652925" cy="43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5CE0BC0-530A-5740-B9AD-C505CB222A5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635477" y="3540821"/>
            <a:ext cx="5652925" cy="43200"/>
          </a:xfrm>
          <a:prstGeom prst="rect">
            <a:avLst/>
          </a:prstGeom>
        </p:spPr>
      </p:pic>
      <p:sp>
        <p:nvSpPr>
          <p:cNvPr id="30" name="Title 4">
            <a:extLst>
              <a:ext uri="{FF2B5EF4-FFF2-40B4-BE49-F238E27FC236}">
                <a16:creationId xmlns:a16="http://schemas.microsoft.com/office/drawing/2014/main" id="{E4F8ED39-DE7A-1B4A-B1B0-7401FD913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43" y="6788"/>
            <a:ext cx="11338560" cy="549275"/>
          </a:xfrm>
        </p:spPr>
        <p:txBody>
          <a:bodyPr>
            <a:noAutofit/>
          </a:bodyPr>
          <a:lstStyle/>
          <a:p>
            <a:r>
              <a:rPr lang="en-US" dirty="0"/>
              <a:t>CHANNEL COMPARISON – Category Engagement</a:t>
            </a:r>
            <a:endParaRPr lang="en-US" sz="2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C6FA795-FFD6-4DFA-B083-E5DBC9785A83}"/>
              </a:ext>
            </a:extLst>
          </p:cNvPr>
          <p:cNvGrpSpPr/>
          <p:nvPr/>
        </p:nvGrpSpPr>
        <p:grpSpPr>
          <a:xfrm>
            <a:off x="708460" y="1464869"/>
            <a:ext cx="11376000" cy="41563"/>
            <a:chOff x="708460" y="1488981"/>
            <a:chExt cx="11376000" cy="4156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6EA90A8-E1A8-144B-B3FB-84AB53BC256F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8460" y="1488981"/>
              <a:ext cx="11376000" cy="41563"/>
            </a:xfrm>
            <a:prstGeom prst="rect">
              <a:avLst/>
            </a:prstGeom>
          </p:spPr>
        </p:pic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0E04F8F-74D6-A845-ADE5-19891204D3C7}"/>
                </a:ext>
              </a:extLst>
            </p:cNvPr>
            <p:cNvCxnSpPr/>
            <p:nvPr/>
          </p:nvCxnSpPr>
          <p:spPr>
            <a:xfrm>
              <a:off x="2708231" y="1488981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66619D4-2B92-9E4A-B6CA-AA5C542FA623}"/>
                </a:ext>
              </a:extLst>
            </p:cNvPr>
            <p:cNvCxnSpPr/>
            <p:nvPr/>
          </p:nvCxnSpPr>
          <p:spPr>
            <a:xfrm>
              <a:off x="3345543" y="1488981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C429A51-0086-E04F-B8E7-200F89A56DA8}"/>
                </a:ext>
              </a:extLst>
            </p:cNvPr>
            <p:cNvCxnSpPr/>
            <p:nvPr/>
          </p:nvCxnSpPr>
          <p:spPr>
            <a:xfrm>
              <a:off x="3985448" y="1488981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00CF252-EA33-2047-A1C4-F2058F281DE7}"/>
                </a:ext>
              </a:extLst>
            </p:cNvPr>
            <p:cNvCxnSpPr/>
            <p:nvPr/>
          </p:nvCxnSpPr>
          <p:spPr>
            <a:xfrm>
              <a:off x="4643616" y="1488981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3AF946E-0662-E844-A528-60036D511648}"/>
                </a:ext>
              </a:extLst>
            </p:cNvPr>
            <p:cNvCxnSpPr/>
            <p:nvPr/>
          </p:nvCxnSpPr>
          <p:spPr>
            <a:xfrm>
              <a:off x="5257875" y="1488981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E9C9616-E8A4-4F44-97EA-05F05BABF365}"/>
                </a:ext>
              </a:extLst>
            </p:cNvPr>
            <p:cNvCxnSpPr/>
            <p:nvPr/>
          </p:nvCxnSpPr>
          <p:spPr>
            <a:xfrm>
              <a:off x="5895474" y="1488981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BD493A0-8869-474E-A767-2590BCE308A0}"/>
                </a:ext>
              </a:extLst>
            </p:cNvPr>
            <p:cNvCxnSpPr/>
            <p:nvPr/>
          </p:nvCxnSpPr>
          <p:spPr>
            <a:xfrm>
              <a:off x="6563232" y="1488981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9A06EA7-5DB7-2645-B72A-BEE109C34204}"/>
                </a:ext>
              </a:extLst>
            </p:cNvPr>
            <p:cNvCxnSpPr/>
            <p:nvPr/>
          </p:nvCxnSpPr>
          <p:spPr>
            <a:xfrm>
              <a:off x="7200742" y="1488981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AF36504-D589-E649-B77C-81DCD3BE41D6}"/>
                </a:ext>
              </a:extLst>
            </p:cNvPr>
            <p:cNvCxnSpPr/>
            <p:nvPr/>
          </p:nvCxnSpPr>
          <p:spPr>
            <a:xfrm>
              <a:off x="7853819" y="1488981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5A895FE-0B1D-8B4D-A7D5-4F2B2522FACD}"/>
                </a:ext>
              </a:extLst>
            </p:cNvPr>
            <p:cNvCxnSpPr/>
            <p:nvPr/>
          </p:nvCxnSpPr>
          <p:spPr>
            <a:xfrm>
              <a:off x="8452907" y="1488981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D0554E6-3BFF-F047-A3E6-12420178A573}"/>
                </a:ext>
              </a:extLst>
            </p:cNvPr>
            <p:cNvCxnSpPr/>
            <p:nvPr/>
          </p:nvCxnSpPr>
          <p:spPr>
            <a:xfrm>
              <a:off x="9097703" y="1488981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045986D-3155-CE48-B014-D24783548363}"/>
                </a:ext>
              </a:extLst>
            </p:cNvPr>
            <p:cNvCxnSpPr/>
            <p:nvPr/>
          </p:nvCxnSpPr>
          <p:spPr>
            <a:xfrm>
              <a:off x="9765751" y="1488981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7CFCAE3-E425-E948-A583-32344AD04AE2}"/>
                </a:ext>
              </a:extLst>
            </p:cNvPr>
            <p:cNvCxnSpPr/>
            <p:nvPr/>
          </p:nvCxnSpPr>
          <p:spPr>
            <a:xfrm>
              <a:off x="10395775" y="1488981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6294AE6-A826-EE41-BB0B-F56634E8A4F7}"/>
                </a:ext>
              </a:extLst>
            </p:cNvPr>
            <p:cNvCxnSpPr/>
            <p:nvPr/>
          </p:nvCxnSpPr>
          <p:spPr>
            <a:xfrm>
              <a:off x="11017519" y="1488981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096147D-6404-C14D-9CBD-2768EC704C3F}"/>
                </a:ext>
              </a:extLst>
            </p:cNvPr>
            <p:cNvCxnSpPr/>
            <p:nvPr/>
          </p:nvCxnSpPr>
          <p:spPr>
            <a:xfrm>
              <a:off x="11655234" y="1488981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426" y="3774931"/>
            <a:ext cx="444355" cy="44435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D2EBF262-5B0D-194A-8188-418A28CC8D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2" y="1345122"/>
            <a:ext cx="488790" cy="48879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84988950-3DC2-4CCC-B370-EA08C6AD0023}"/>
              </a:ext>
            </a:extLst>
          </p:cNvPr>
          <p:cNvGrpSpPr/>
          <p:nvPr/>
        </p:nvGrpSpPr>
        <p:grpSpPr>
          <a:xfrm>
            <a:off x="3823193" y="6461433"/>
            <a:ext cx="6309360" cy="369332"/>
            <a:chOff x="3823193" y="6516025"/>
            <a:chExt cx="6309360" cy="369332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CE990BC-5B45-4018-9A99-C6865964E8F1}"/>
                </a:ext>
              </a:extLst>
            </p:cNvPr>
            <p:cNvGrpSpPr/>
            <p:nvPr/>
          </p:nvGrpSpPr>
          <p:grpSpPr>
            <a:xfrm>
              <a:off x="3823193" y="6516025"/>
              <a:ext cx="6309360" cy="369332"/>
              <a:chOff x="3823193" y="6516025"/>
              <a:chExt cx="6309360" cy="369332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51983B2-3F12-47E9-84CD-EBD2E70DAD54}"/>
                  </a:ext>
                </a:extLst>
              </p:cNvPr>
              <p:cNvSpPr txBox="1"/>
              <p:nvPr/>
            </p:nvSpPr>
            <p:spPr>
              <a:xfrm>
                <a:off x="3823193" y="6516025"/>
                <a:ext cx="63093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Occasion unweighted [weighted] base among respondents age 4-70 | </a:t>
                </a:r>
                <a:r>
                  <a:rPr lang="en-US" sz="9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rial"/>
                  </a:rPr>
                  <a:t>Item</a:t>
                </a: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% (Change PP Vs Benchmark) |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Base Sample size: LS: 0-150,    151-250 | Significance vs  Total @ 95% CL :    High     Low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BBEFAE14-E207-4135-99D8-86A5FD63C2E2}"/>
                  </a:ext>
                </a:extLst>
              </p:cNvPr>
              <p:cNvSpPr/>
              <p:nvPr/>
            </p:nvSpPr>
            <p:spPr>
              <a:xfrm>
                <a:off x="5440964" y="6724360"/>
                <a:ext cx="91440" cy="9144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5F06125-7582-4FA4-A278-162313CB794F}"/>
                </a:ext>
              </a:extLst>
            </p:cNvPr>
            <p:cNvSpPr/>
            <p:nvPr/>
          </p:nvSpPr>
          <p:spPr>
            <a:xfrm>
              <a:off x="7801993" y="6736084"/>
              <a:ext cx="91440" cy="91440"/>
            </a:xfrm>
            <a:prstGeom prst="ellipse">
              <a:avLst/>
            </a:prstGeom>
            <a:solidFill>
              <a:srgbClr val="3082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1BEA01E-0A0B-4448-A369-20D8F2055746}"/>
                </a:ext>
              </a:extLst>
            </p:cNvPr>
            <p:cNvSpPr/>
            <p:nvPr/>
          </p:nvSpPr>
          <p:spPr>
            <a:xfrm>
              <a:off x="8196498" y="6733741"/>
              <a:ext cx="91440" cy="91440"/>
            </a:xfrm>
            <a:prstGeom prst="ellipse">
              <a:avLst/>
            </a:prstGeom>
            <a:solidFill>
              <a:srgbClr val="C917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696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21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97224" y="495623"/>
          <a:ext cx="11781408" cy="5894684"/>
        </p:xfrm>
        <a:graphic>
          <a:graphicData uri="http://schemas.openxmlformats.org/drawingml/2006/table">
            <a:tbl>
              <a:tblPr/>
              <a:tblGrid>
                <a:gridCol w="770199">
                  <a:extLst>
                    <a:ext uri="{9D8B030D-6E8A-4147-A177-3AD203B41FA5}">
                      <a16:colId xmlns:a16="http://schemas.microsoft.com/office/drawing/2014/main" val="2201052266"/>
                    </a:ext>
                  </a:extLst>
                </a:gridCol>
                <a:gridCol w="1985094">
                  <a:extLst>
                    <a:ext uri="{9D8B030D-6E8A-4147-A177-3AD203B41FA5}">
                      <a16:colId xmlns:a16="http://schemas.microsoft.com/office/drawing/2014/main" val="1095228742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2720634411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245864960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337171266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3425205528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531258114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3883516123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520538903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3584389145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4136433243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605237573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1530699914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4192143729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2403913280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1064775467"/>
                    </a:ext>
                  </a:extLst>
                </a:gridCol>
                <a:gridCol w="601741">
                  <a:extLst>
                    <a:ext uri="{9D8B030D-6E8A-4147-A177-3AD203B41FA5}">
                      <a16:colId xmlns:a16="http://schemas.microsoft.com/office/drawing/2014/main" val="2363600285"/>
                    </a:ext>
                  </a:extLst>
                </a:gridCol>
              </a:tblGrid>
              <a:tr h="967251"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219" marR="5219" marT="5219" marB="0" anchor="ctr">
                    <a:lnL>
                      <a:noFill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219" marR="5219" marT="5219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GROCERY/</a:t>
                      </a:r>
                      <a:br>
                        <a:rPr 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</a:br>
                      <a:r>
                        <a:rPr 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SUPERMRKT/</a:t>
                      </a:r>
                    </a:p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HYPRMRKT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MARKETS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CLUB/ WAREHOUSE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DOLLAR STORES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DISCOUNT STORES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SUPER STORE/ MASS MERCH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RETAIL STORE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DRUG STORE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CONVENIENCE/ GAS</a:t>
                      </a:r>
                      <a:endParaRPr lang="en-US" sz="800" b="0" i="0" u="none" strike="noStrike" kern="1200">
                        <a:solidFill>
                          <a:schemeClr val="tx1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WORK/ SCHOOL</a:t>
                      </a:r>
                      <a:endParaRPr lang="en-US" sz="800" b="0" i="0" u="none" strike="noStrike" kern="1200">
                        <a:solidFill>
                          <a:schemeClr val="tx1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FOOD</a:t>
                      </a:r>
                    </a:p>
                    <a:p>
                      <a:pPr algn="ctr" fontAlgn="ctr"/>
                      <a:r>
                        <a:rPr lang="en-US" sz="8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SERVICE</a:t>
                      </a:r>
                      <a:endParaRPr lang="en-US" sz="800" b="0" i="0" u="none" strike="noStrike" kern="1200">
                        <a:solidFill>
                          <a:schemeClr val="tx1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Street Stall / Corner Stand / Informal Sale / Semaphore or High Seller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SMALL LOCAL CORNER GROCERY STORE OR BODEGA OR MOM AND POP SHOP</a:t>
                      </a:r>
                    </a:p>
                    <a:p>
                      <a:pPr algn="ctr" fontAlgn="ctr"/>
                      <a:endParaRPr lang="en-US" sz="800" b="0" i="0" u="none" strike="noStrike" kern="1200">
                        <a:solidFill>
                          <a:schemeClr val="tx1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BAKERY</a:t>
                      </a:r>
                    </a:p>
                  </a:txBody>
                  <a:tcPr marL="18288" marR="18288" marT="18288" marB="18288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2615319"/>
                  </a:ext>
                </a:extLst>
              </a:tr>
              <a:tr h="279524"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5219" marR="5219" marT="5219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endParaRPr lang="en-US" sz="800" b="0" i="1" u="none" strike="noStrike">
                        <a:solidFill>
                          <a:srgbClr val="7F7F7F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800" b="0" i="1" u="none" strike="noStrike" baseline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16740 [16759]</a:t>
                      </a:r>
                      <a:endParaRPr lang="en-US" sz="800" b="0" i="1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10192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[10219]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441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[434]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610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[615]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243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[242]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1322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[1356]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947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[970]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40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[40]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55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[56]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176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[172]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214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[220]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1554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[1507]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167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[163]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82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kumimoji="0" lang="en-US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[81]</a:t>
                      </a:r>
                      <a:endParaRPr lang="en-US" sz="800" b="0" i="1" u="none" strike="noStrike" kern="120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144" marR="9144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796221"/>
                  </a:ext>
                </a:extLst>
              </a:tr>
              <a:tr h="191801">
                <a:tc rowSpan="2">
                  <a:txBody>
                    <a:bodyPr/>
                    <a:lstStyle/>
                    <a:p>
                      <a:pPr algn="ctr" fontAlgn="ctr"/>
                      <a:endParaRPr lang="en-US" sz="1000" b="1" i="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Where</a:t>
                      </a:r>
                    </a:p>
                  </a:txBody>
                  <a:tcPr marL="0" marR="5219" marT="5219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5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Home</a:t>
                      </a:r>
                    </a:p>
                  </a:txBody>
                  <a:tcPr marL="36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0821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85%</a:t>
                      </a:r>
                      <a:endParaRPr lang="en-US" sz="900" b="0" i="0" u="none" strike="noStrike">
                        <a:solidFill>
                          <a:srgbClr val="30821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60%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80%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67%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0821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83%</a:t>
                      </a:r>
                      <a:endParaRPr lang="en-US" sz="900" b="0" i="0" u="none" strike="noStrike">
                        <a:solidFill>
                          <a:srgbClr val="30821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87%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44%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70%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53%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74%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59%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0042709"/>
                  </a:ext>
                </a:extLst>
              </a:tr>
              <a:tr h="1918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5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Out of Home</a:t>
                      </a:r>
                    </a:p>
                  </a:txBody>
                  <a:tcPr marL="36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91717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15%</a:t>
                      </a:r>
                      <a:endParaRPr lang="en-US" sz="900" b="0" i="0" u="none" strike="noStrike">
                        <a:solidFill>
                          <a:srgbClr val="C91717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33%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91717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17%</a:t>
                      </a:r>
                      <a:endParaRPr lang="en-US" sz="900" b="0" i="0" u="none" strike="noStrike">
                        <a:solidFill>
                          <a:srgbClr val="C91717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56%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30%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91%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67%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59723"/>
                  </a:ext>
                </a:extLst>
              </a:tr>
              <a:tr h="191801">
                <a:tc rowSpan="6">
                  <a:txBody>
                    <a:bodyPr/>
                    <a:lstStyle/>
                    <a:p>
                      <a:pPr algn="ctr" fontAlgn="ctr"/>
                      <a:endParaRPr lang="en-US" sz="1000" b="0" i="0" u="none" strike="noStrike" kern="120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algn="ctr" fontAlgn="ctr"/>
                      <a:endParaRPr lang="en-US" sz="1000" b="0" i="0" u="none" strike="noStrike" kern="120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Why</a:t>
                      </a:r>
                    </a:p>
                  </a:txBody>
                  <a:tcPr marL="0" marR="5219" marT="5219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5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Meal Time</a:t>
                      </a:r>
                    </a:p>
                  </a:txBody>
                  <a:tcPr marL="36576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57%</a:t>
                      </a:r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56%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91717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50%</a:t>
                      </a:r>
                      <a:endParaRPr lang="en-US" sz="900" b="0" i="0" u="none" strike="noStrike">
                        <a:solidFill>
                          <a:srgbClr val="C91717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65%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41%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42%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59%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70%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50%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  <a:endParaRPr lang="en-US" sz="9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662884"/>
                  </a:ext>
                </a:extLst>
              </a:tr>
              <a:tr h="1918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5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Convenience</a:t>
                      </a:r>
                    </a:p>
                  </a:txBody>
                  <a:tcPr marL="36576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38%</a:t>
                      </a:r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37%</a:t>
                      </a:r>
                      <a:endParaRPr lang="en-US" sz="900" b="0" i="0" u="none" strike="noStrike">
                        <a:solidFill>
                          <a:srgbClr val="59595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35%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51%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55%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  <a:endParaRPr lang="en-US" sz="9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982486"/>
                  </a:ext>
                </a:extLst>
              </a:tr>
              <a:tr h="1918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5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Nourishment</a:t>
                      </a:r>
                    </a:p>
                  </a:txBody>
                  <a:tcPr marL="36576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28%</a:t>
                      </a:r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36%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0821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33%</a:t>
                      </a:r>
                      <a:endParaRPr lang="en-US" sz="900" b="0" i="0" u="none" strike="noStrike">
                        <a:solidFill>
                          <a:srgbClr val="30821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38%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  <a:endParaRPr lang="en-US" sz="9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930702"/>
                  </a:ext>
                </a:extLst>
              </a:tr>
              <a:tr h="1918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5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Pleasure</a:t>
                      </a:r>
                    </a:p>
                  </a:txBody>
                  <a:tcPr marL="36576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25%</a:t>
                      </a:r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23%</a:t>
                      </a:r>
                      <a:endParaRPr lang="en-US" sz="900" b="0" i="0" u="none" strike="noStrike">
                        <a:solidFill>
                          <a:srgbClr val="59595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24%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37%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  <a:endParaRPr lang="en-US" sz="9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008960"/>
                  </a:ext>
                </a:extLst>
              </a:tr>
              <a:tr h="1918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5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Social</a:t>
                      </a:r>
                    </a:p>
                  </a:txBody>
                  <a:tcPr marL="36576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9%</a:t>
                      </a:r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8%</a:t>
                      </a:r>
                      <a:endParaRPr lang="en-US" sz="900" b="0" i="0" u="none" strike="noStrike">
                        <a:solidFill>
                          <a:srgbClr val="59595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  <a:endParaRPr lang="en-US" sz="9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5238947"/>
                  </a:ext>
                </a:extLst>
              </a:tr>
              <a:tr h="1918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5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Grazing</a:t>
                      </a:r>
                    </a:p>
                  </a:txBody>
                  <a:tcPr marL="36576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8%</a:t>
                      </a:r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10%</a:t>
                      </a:r>
                      <a:endParaRPr lang="en-US" sz="900" b="0" i="0" u="none" strike="noStrike">
                        <a:solidFill>
                          <a:srgbClr val="59595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LS</a:t>
                      </a:r>
                      <a:endParaRPr lang="en-US" sz="9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370601"/>
                  </a:ext>
                </a:extLst>
              </a:tr>
              <a:tr h="191801">
                <a:tc rowSpan="8">
                  <a:txBody>
                    <a:bodyPr/>
                    <a:lstStyle/>
                    <a:p>
                      <a:pPr algn="ctr" fontAlgn="ctr"/>
                      <a:endParaRPr lang="en-US" sz="1000" b="0" i="0" u="none" strike="noStrike" kern="120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algn="ctr" fontAlgn="ctr"/>
                      <a:endParaRPr lang="en-US" sz="1000" b="0" i="0" u="none" strike="noStrike" kern="120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fontAlgn="ctr" latinLnBrk="0" hangingPunct="1"/>
                      <a:r>
                        <a:rPr 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Who</a:t>
                      </a:r>
                    </a:p>
                  </a:txBody>
                  <a:tcPr marL="0" marR="5219" marT="5219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5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Female</a:t>
                      </a:r>
                    </a:p>
                  </a:txBody>
                  <a:tcPr marL="36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47%</a:t>
                      </a:r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53%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53%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46%</a:t>
                      </a:r>
                      <a:endParaRPr lang="en-US" sz="900" b="0" i="0" u="none" strike="noStrike">
                        <a:solidFill>
                          <a:srgbClr val="59595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60%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54%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55%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57%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4700206"/>
                  </a:ext>
                </a:extLst>
              </a:tr>
              <a:tr h="1918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5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Male</a:t>
                      </a:r>
                    </a:p>
                  </a:txBody>
                  <a:tcPr marL="36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53%</a:t>
                      </a:r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47%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53%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47%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54%</a:t>
                      </a:r>
                      <a:endParaRPr lang="en-US" sz="900" b="0" i="0" u="none" strike="noStrike">
                        <a:solidFill>
                          <a:srgbClr val="59595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61%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40%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58%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46%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45%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53%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53%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78%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43%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32139"/>
                  </a:ext>
                </a:extLst>
              </a:tr>
              <a:tr h="1918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5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Gen Z 4-12</a:t>
                      </a:r>
                    </a:p>
                  </a:txBody>
                  <a:tcPr marL="36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15%</a:t>
                      </a:r>
                      <a:endParaRPr lang="en-US" sz="900" b="0" i="0" u="none" strike="noStrike" kern="120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i="0" u="none" strike="noStrike" kern="120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i="0" u="none" strike="noStrike" kern="120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i="0" u="none" strike="noStrike" kern="120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0821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20%</a:t>
                      </a:r>
                      <a:endParaRPr lang="en-US" sz="900" b="0" i="0" u="none" strike="noStrike" kern="1200">
                        <a:solidFill>
                          <a:srgbClr val="308219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i="0" u="none" strike="noStrike" kern="120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i="0" u="none" strike="noStrike" kern="120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i="0" u="none" strike="noStrike" kern="120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i="0" u="none" strike="noStrike" kern="120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i="0" u="none" strike="noStrike" kern="120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i="0" u="none" strike="noStrike" kern="120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i="0" u="none" strike="noStrike" kern="120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9884860"/>
                  </a:ext>
                </a:extLst>
              </a:tr>
              <a:tr h="1918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5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Gen Z 13-21</a:t>
                      </a:r>
                    </a:p>
                  </a:txBody>
                  <a:tcPr marL="36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12%</a:t>
                      </a:r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12%</a:t>
                      </a:r>
                      <a:endParaRPr lang="en-US" sz="900" b="0" i="0" u="none" strike="noStrike">
                        <a:solidFill>
                          <a:srgbClr val="59595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35%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412520"/>
                  </a:ext>
                </a:extLst>
              </a:tr>
              <a:tr h="1918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5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Millennial (22-38)</a:t>
                      </a:r>
                    </a:p>
                  </a:txBody>
                  <a:tcPr marL="36000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27%</a:t>
                      </a:r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35%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28%</a:t>
                      </a:r>
                      <a:endParaRPr lang="en-US" sz="900" b="0" i="0" u="none" strike="noStrike">
                        <a:solidFill>
                          <a:srgbClr val="59595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50%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37%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31%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35%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9337420"/>
                  </a:ext>
                </a:extLst>
              </a:tr>
              <a:tr h="1918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5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Gen X (39-54)</a:t>
                      </a:r>
                    </a:p>
                  </a:txBody>
                  <a:tcPr marL="36000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22%</a:t>
                      </a:r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19%</a:t>
                      </a:r>
                      <a:endParaRPr lang="en-US" sz="900" b="0" i="0" u="none" strike="noStrike">
                        <a:solidFill>
                          <a:srgbClr val="59595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780408"/>
                  </a:ext>
                </a:extLst>
              </a:tr>
              <a:tr h="1918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5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Boomers (55-70)</a:t>
                      </a:r>
                    </a:p>
                  </a:txBody>
                  <a:tcPr marL="36000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24%</a:t>
                      </a:r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21%</a:t>
                      </a:r>
                      <a:endParaRPr lang="en-US" sz="900" b="0" i="0" u="none" strike="noStrike">
                        <a:solidFill>
                          <a:srgbClr val="59595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582597"/>
                  </a:ext>
                </a:extLst>
              </a:tr>
              <a:tr h="1918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5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Average HH Income</a:t>
                      </a:r>
                    </a:p>
                  </a:txBody>
                  <a:tcPr marL="36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$72.7k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$72.5k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$70.4k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i="0" u="none" strike="noStrike" kern="120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$93.2k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i="0" u="none" strike="noStrike" kern="120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$57.5k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i="0" u="none" strike="noStrike" kern="120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$60.7k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i="0" u="none" strike="noStrike" kern="120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$59.8k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$78.8k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i="0" u="none" strike="noStrike" kern="120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$75.3k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i="0" u="none" strike="noStrike" kern="120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$65.7k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i="0" u="none" strike="noStrike" kern="120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$79.0k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i="0" u="none" strike="noStrike" kern="120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$84.6k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i="0" u="none" strike="noStrike" kern="120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$85.2k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$84.9k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i="0" u="none" strike="noStrike" kern="120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$79.1k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016377"/>
                  </a:ext>
                </a:extLst>
              </a:tr>
              <a:tr h="191801">
                <a:tc rowSpan="3">
                  <a:txBody>
                    <a:bodyPr/>
                    <a:lstStyle/>
                    <a:p>
                      <a:pPr algn="ctr" fontAlgn="ctr"/>
                      <a:endParaRPr lang="en-US" sz="1000" b="0" i="0" u="none" strike="noStrike" kern="120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algn="ctr" fontAlgn="ctr"/>
                      <a:endParaRPr lang="en-US" sz="1000" b="0" i="0" u="none" strike="noStrike" kern="120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Who With</a:t>
                      </a:r>
                    </a:p>
                  </a:txBody>
                  <a:tcPr marL="0" marR="5219" marT="5219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5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Alone</a:t>
                      </a:r>
                    </a:p>
                  </a:txBody>
                  <a:tcPr marL="36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46%</a:t>
                      </a:r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43%</a:t>
                      </a:r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58%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56%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7248933"/>
                  </a:ext>
                </a:extLst>
              </a:tr>
              <a:tr h="1918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5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With Family</a:t>
                      </a:r>
                    </a:p>
                  </a:txBody>
                  <a:tcPr marL="36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48%</a:t>
                      </a:r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54%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49%</a:t>
                      </a:r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41%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58%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0709733"/>
                  </a:ext>
                </a:extLst>
              </a:tr>
              <a:tr h="1918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5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Others</a:t>
                      </a:r>
                    </a:p>
                  </a:txBody>
                  <a:tcPr marL="36000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8%</a:t>
                      </a:r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10%</a:t>
                      </a:r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58%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73%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400278"/>
                  </a:ext>
                </a:extLst>
              </a:tr>
              <a:tr h="191801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kern="120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0" marR="5219" marT="5219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Watching TV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0821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32%</a:t>
                      </a:r>
                      <a:endParaRPr lang="en-US" sz="900" b="0" i="0" u="none" strike="noStrike">
                        <a:solidFill>
                          <a:srgbClr val="30821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37%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27%</a:t>
                      </a:r>
                      <a:endParaRPr lang="en-US" sz="900" b="0" i="0" u="none" strike="noStrike">
                        <a:solidFill>
                          <a:srgbClr val="59595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37%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500640"/>
                  </a:ext>
                </a:extLst>
              </a:tr>
              <a:tr h="191801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kern="120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0" marR="5219" marT="5219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Relaxing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13%</a:t>
                      </a:r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15%</a:t>
                      </a:r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492741"/>
                  </a:ext>
                </a:extLst>
              </a:tr>
              <a:tr h="191801">
                <a:tc rowSpan="3">
                  <a:txBody>
                    <a:bodyPr/>
                    <a:lstStyle/>
                    <a:p>
                      <a:pPr algn="ctr" fontAlgn="ctr"/>
                      <a:endParaRPr lang="en-US" sz="1000" b="0" i="0" u="none" strike="noStrike" kern="120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Activities</a:t>
                      </a:r>
                    </a:p>
                    <a:p>
                      <a:pPr algn="ctr" fontAlgn="ctr"/>
                      <a:r>
                        <a:rPr 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(Top 5)</a:t>
                      </a:r>
                    </a:p>
                  </a:txBody>
                  <a:tcPr marL="0" marR="5219" marT="5219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Socializing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9%</a:t>
                      </a:r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8%</a:t>
                      </a:r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31%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37%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2282"/>
                  </a:ext>
                </a:extLst>
              </a:tr>
              <a:tr h="19180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5219" marR="5219" marT="5219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Getting Ready for Day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10%</a:t>
                      </a:r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11%</a:t>
                      </a:r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1415075"/>
                  </a:ext>
                </a:extLst>
              </a:tr>
              <a:tr h="19180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5219" marR="5219" marT="5219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Social Media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9%</a:t>
                      </a:r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9%</a:t>
                      </a:r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5947520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FAC26FCC-11C9-C949-A8B4-D11D917242C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2000" y="1420188"/>
            <a:ext cx="12456000" cy="4156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39D00CE-BD6B-444A-8B83-1AB08AED16A9}"/>
              </a:ext>
            </a:extLst>
          </p:cNvPr>
          <p:cNvGrpSpPr/>
          <p:nvPr/>
        </p:nvGrpSpPr>
        <p:grpSpPr>
          <a:xfrm>
            <a:off x="3238430" y="1420188"/>
            <a:ext cx="8532601" cy="0"/>
            <a:chOff x="3238430" y="1311004"/>
            <a:chExt cx="8532601" cy="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9EDFED0-D47F-5C46-981B-3A776608722A}"/>
                </a:ext>
              </a:extLst>
            </p:cNvPr>
            <p:cNvCxnSpPr/>
            <p:nvPr/>
          </p:nvCxnSpPr>
          <p:spPr>
            <a:xfrm>
              <a:off x="3238430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FF1A9B-E123-0A46-9427-27605577F8CC}"/>
                </a:ext>
              </a:extLst>
            </p:cNvPr>
            <p:cNvCxnSpPr/>
            <p:nvPr/>
          </p:nvCxnSpPr>
          <p:spPr>
            <a:xfrm>
              <a:off x="3829637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6E465E-3DE2-E04F-A66A-D778D9965054}"/>
                </a:ext>
              </a:extLst>
            </p:cNvPr>
            <p:cNvCxnSpPr/>
            <p:nvPr/>
          </p:nvCxnSpPr>
          <p:spPr>
            <a:xfrm>
              <a:off x="4420844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6075A0C-7D5C-F947-AAF5-60D4402DB63B}"/>
                </a:ext>
              </a:extLst>
            </p:cNvPr>
            <p:cNvCxnSpPr/>
            <p:nvPr/>
          </p:nvCxnSpPr>
          <p:spPr>
            <a:xfrm>
              <a:off x="5027817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CB7A3EC-2A12-6B4E-9855-9B7F5DC7C22F}"/>
                </a:ext>
              </a:extLst>
            </p:cNvPr>
            <p:cNvCxnSpPr/>
            <p:nvPr/>
          </p:nvCxnSpPr>
          <p:spPr>
            <a:xfrm>
              <a:off x="5619024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8C71142-2862-F54A-AB51-E38D8B0C16A4}"/>
                </a:ext>
              </a:extLst>
            </p:cNvPr>
            <p:cNvCxnSpPr/>
            <p:nvPr/>
          </p:nvCxnSpPr>
          <p:spPr>
            <a:xfrm>
              <a:off x="6218113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8DBC0FA-91CF-F442-BA1C-2FAC616021EF}"/>
                </a:ext>
              </a:extLst>
            </p:cNvPr>
            <p:cNvCxnSpPr/>
            <p:nvPr/>
          </p:nvCxnSpPr>
          <p:spPr>
            <a:xfrm>
              <a:off x="6801437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E872F4-C415-B74F-8E46-CA9AAB6B5E1E}"/>
                </a:ext>
              </a:extLst>
            </p:cNvPr>
            <p:cNvCxnSpPr/>
            <p:nvPr/>
          </p:nvCxnSpPr>
          <p:spPr>
            <a:xfrm>
              <a:off x="7400527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91861D5-A33C-1347-B57B-7A38D78C6695}"/>
                </a:ext>
              </a:extLst>
            </p:cNvPr>
            <p:cNvCxnSpPr/>
            <p:nvPr/>
          </p:nvCxnSpPr>
          <p:spPr>
            <a:xfrm>
              <a:off x="8007499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3AE5704-1710-424C-A10D-08D9EF1BAC3C}"/>
                </a:ext>
              </a:extLst>
            </p:cNvPr>
            <p:cNvCxnSpPr/>
            <p:nvPr/>
          </p:nvCxnSpPr>
          <p:spPr>
            <a:xfrm>
              <a:off x="8606588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9E889CA-A065-C54D-BCD0-2F9BB99F63A1}"/>
                </a:ext>
              </a:extLst>
            </p:cNvPr>
            <p:cNvCxnSpPr/>
            <p:nvPr/>
          </p:nvCxnSpPr>
          <p:spPr>
            <a:xfrm>
              <a:off x="9189912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35AAE36-2289-2148-83CC-565EE2EE9CC7}"/>
                </a:ext>
              </a:extLst>
            </p:cNvPr>
            <p:cNvCxnSpPr/>
            <p:nvPr/>
          </p:nvCxnSpPr>
          <p:spPr>
            <a:xfrm>
              <a:off x="9781119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8619489-BE9D-D442-AB67-162A5F18CB68}"/>
                </a:ext>
              </a:extLst>
            </p:cNvPr>
            <p:cNvCxnSpPr/>
            <p:nvPr/>
          </p:nvCxnSpPr>
          <p:spPr>
            <a:xfrm>
              <a:off x="10388091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A54CC24-1687-2A4F-BFA3-4FFEF38EE1A4}"/>
                </a:ext>
              </a:extLst>
            </p:cNvPr>
            <p:cNvCxnSpPr/>
            <p:nvPr/>
          </p:nvCxnSpPr>
          <p:spPr>
            <a:xfrm>
              <a:off x="10971415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77EE409-7C49-304A-A77D-AB8486E02F0E}"/>
                </a:ext>
              </a:extLst>
            </p:cNvPr>
            <p:cNvCxnSpPr/>
            <p:nvPr/>
          </p:nvCxnSpPr>
          <p:spPr>
            <a:xfrm>
              <a:off x="11570505" y="1311004"/>
              <a:ext cx="200526" cy="0"/>
            </a:xfrm>
            <a:prstGeom prst="line">
              <a:avLst/>
            </a:prstGeom>
            <a:ln w="9525">
              <a:solidFill>
                <a:srgbClr val="DB13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0C60E607-85A3-3646-96DC-210B75D948A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035" y="3514314"/>
            <a:ext cx="5652925" cy="432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070ACAA-15FB-EF41-8A22-AD70E3E1C8F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53601" y="3514314"/>
            <a:ext cx="5652925" cy="432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3D39895-6BC2-C94F-A2F4-ECCDB9480F3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332454" y="3514314"/>
            <a:ext cx="5652925" cy="4320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F69972B1-B02B-A84D-AC19-FE832EF8FF1B}"/>
              </a:ext>
            </a:extLst>
          </p:cNvPr>
          <p:cNvSpPr/>
          <p:nvPr/>
        </p:nvSpPr>
        <p:spPr>
          <a:xfrm>
            <a:off x="2658526" y="1540153"/>
            <a:ext cx="390477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n=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DF8B57FE-CBA9-624E-8512-2982A9EF066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959401" y="3514314"/>
            <a:ext cx="5652925" cy="432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EE1D7FF-1185-9642-B6C1-144C75239EF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558491" y="3514314"/>
            <a:ext cx="5652925" cy="432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02EDF8F-2696-AA49-B84F-6F38DD7328C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1887385" y="3514314"/>
            <a:ext cx="5652925" cy="432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27F22A8-509C-124F-AB39-F16134C288E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157581" y="3514314"/>
            <a:ext cx="5652925" cy="432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1834B6B-A464-2747-A797-F59579D2D30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764553" y="3514314"/>
            <a:ext cx="5652925" cy="432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1DC36EE-375D-E645-9284-80B2E374A84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363643" y="3514314"/>
            <a:ext cx="5652925" cy="432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F727947-335F-A240-82B8-335FAE80FFB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970615" y="3514315"/>
            <a:ext cx="5652925" cy="432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EAC3368-3248-6045-904C-381E0F173C7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569705" y="3514315"/>
            <a:ext cx="5652925" cy="432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D50F676-CF3C-CC49-AEE8-0B2C66FA111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168795" y="3514315"/>
            <a:ext cx="5652925" cy="432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D0C3AE6-AA65-2B43-816B-1C8CE1F238D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775769" y="3514315"/>
            <a:ext cx="5652925" cy="432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C4CB58D1-1311-6647-BEBE-ED36F9F8A5D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374859" y="3514315"/>
            <a:ext cx="5652925" cy="432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C303A7C3-BE2B-3947-80DD-6450682454C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973949" y="3514315"/>
            <a:ext cx="5652925" cy="432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0269904-DEB9-1545-9EAE-D2C490B7515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580923" y="3514315"/>
            <a:ext cx="5652925" cy="43200"/>
          </a:xfrm>
          <a:prstGeom prst="rect">
            <a:avLst/>
          </a:prstGeom>
        </p:spPr>
      </p:pic>
      <p:sp>
        <p:nvSpPr>
          <p:cNvPr id="68" name="Title 4">
            <a:extLst>
              <a:ext uri="{FF2B5EF4-FFF2-40B4-BE49-F238E27FC236}">
                <a16:creationId xmlns:a16="http://schemas.microsoft.com/office/drawing/2014/main" id="{E1B640FD-E807-C041-9019-12E561151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43" y="11332"/>
            <a:ext cx="11338560" cy="549275"/>
          </a:xfrm>
        </p:spPr>
        <p:txBody>
          <a:bodyPr>
            <a:noAutofit/>
          </a:bodyPr>
          <a:lstStyle/>
          <a:p>
            <a:r>
              <a:rPr lang="en-US" dirty="0"/>
              <a:t>CHANNEL COMPARISON – Consumption Behaviors</a:t>
            </a:r>
            <a:endParaRPr lang="en-US" sz="2000" dirty="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5F2EBDE9-48B1-8C49-BED9-135FEA873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38" y="4784155"/>
            <a:ext cx="504000" cy="50400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61BA6E66-48A6-2640-8940-008E1D5686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97" y="3662861"/>
            <a:ext cx="466131" cy="46613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314E73A2-ABAC-A048-B02B-949827C462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45" y="2241847"/>
            <a:ext cx="466131" cy="46613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EF7B7F02-479C-8045-9142-00CE521850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45" y="1475458"/>
            <a:ext cx="466131" cy="466131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3B5EAAF5-E5EC-E247-98A0-ED7879D296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55" y="5465719"/>
            <a:ext cx="545312" cy="545312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2560CD93-8FBD-4599-A6F3-DC25BF4D2821}"/>
              </a:ext>
            </a:extLst>
          </p:cNvPr>
          <p:cNvGrpSpPr/>
          <p:nvPr/>
        </p:nvGrpSpPr>
        <p:grpSpPr>
          <a:xfrm>
            <a:off x="3823193" y="6461433"/>
            <a:ext cx="6309360" cy="369332"/>
            <a:chOff x="3823193" y="6516025"/>
            <a:chExt cx="6309360" cy="369332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67FD3E6-7AB4-406C-8B06-6783032A91AF}"/>
                </a:ext>
              </a:extLst>
            </p:cNvPr>
            <p:cNvGrpSpPr/>
            <p:nvPr/>
          </p:nvGrpSpPr>
          <p:grpSpPr>
            <a:xfrm>
              <a:off x="3823193" y="6516025"/>
              <a:ext cx="6309360" cy="369332"/>
              <a:chOff x="3823193" y="6516025"/>
              <a:chExt cx="6309360" cy="369332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E6753D2-E844-4873-835E-3FBD9A222752}"/>
                  </a:ext>
                </a:extLst>
              </p:cNvPr>
              <p:cNvSpPr txBox="1"/>
              <p:nvPr/>
            </p:nvSpPr>
            <p:spPr>
              <a:xfrm>
                <a:off x="3823193" y="6516025"/>
                <a:ext cx="63093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Occasion unweighted [weighted] base among respondents age 4-70 | </a:t>
                </a:r>
                <a:r>
                  <a:rPr lang="en-US" sz="9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rial"/>
                  </a:rPr>
                  <a:t>Item</a:t>
                </a: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% (Change PP Vs Benchmark) |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Base Sample size: LS: 0-150,    151-250 | Significance vs  Total @ 95% CL :    High     Low</a:t>
                </a: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96961F25-9C75-4BFF-AFA3-9E1CFA239AC8}"/>
                  </a:ext>
                </a:extLst>
              </p:cNvPr>
              <p:cNvSpPr/>
              <p:nvPr/>
            </p:nvSpPr>
            <p:spPr>
              <a:xfrm>
                <a:off x="5440962" y="6724360"/>
                <a:ext cx="91440" cy="9144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EDE875B-6808-4EC0-8F56-AFF30DF94621}"/>
                </a:ext>
              </a:extLst>
            </p:cNvPr>
            <p:cNvSpPr/>
            <p:nvPr/>
          </p:nvSpPr>
          <p:spPr>
            <a:xfrm>
              <a:off x="7816059" y="6736084"/>
              <a:ext cx="91440" cy="91440"/>
            </a:xfrm>
            <a:prstGeom prst="ellipse">
              <a:avLst/>
            </a:prstGeom>
            <a:solidFill>
              <a:srgbClr val="3082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0E4BE80-F9F6-4B32-B9A5-4EE9FC567BF8}"/>
                </a:ext>
              </a:extLst>
            </p:cNvPr>
            <p:cNvSpPr/>
            <p:nvPr/>
          </p:nvSpPr>
          <p:spPr>
            <a:xfrm>
              <a:off x="8196499" y="6733741"/>
              <a:ext cx="91440" cy="91440"/>
            </a:xfrm>
            <a:prstGeom prst="ellipse">
              <a:avLst/>
            </a:prstGeom>
            <a:solidFill>
              <a:srgbClr val="C917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70" name="notAvailable">
            <a:extLst>
              <a:ext uri="{FF2B5EF4-FFF2-40B4-BE49-F238E27FC236}">
                <a16:creationId xmlns:a16="http://schemas.microsoft.com/office/drawing/2014/main" id="{2F4867E0-9BEC-47F1-B078-DF70E5412D12}"/>
              </a:ext>
            </a:extLst>
          </p:cNvPr>
          <p:cNvSpPr txBox="1"/>
          <p:nvPr/>
        </p:nvSpPr>
        <p:spPr>
          <a:xfrm>
            <a:off x="939077" y="5788416"/>
            <a:ext cx="11057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Not Applicable</a:t>
            </a:r>
          </a:p>
        </p:txBody>
      </p:sp>
    </p:spTree>
    <p:extLst>
      <p:ext uri="{BB962C8B-B14F-4D97-AF65-F5344CB8AC3E}">
        <p14:creationId xmlns:p14="http://schemas.microsoft.com/office/powerpoint/2010/main" val="2138776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4563CC-6B65-4240-BD73-BB3C749124B8}"/>
              </a:ext>
            </a:extLst>
          </p:cNvPr>
          <p:cNvSpPr txBox="1"/>
          <p:nvPr/>
        </p:nvSpPr>
        <p:spPr>
          <a:xfrm>
            <a:off x="746235" y="2255858"/>
            <a:ext cx="587985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RETAILER COMPARISON</a:t>
            </a:r>
            <a:br>
              <a:rPr lang="en-US" dirty="0"/>
            </a:b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F44C5D-1EA8-49AE-8DB9-C5A9A2458DD2}"/>
              </a:ext>
            </a:extLst>
          </p:cNvPr>
          <p:cNvSpPr txBox="1"/>
          <p:nvPr/>
        </p:nvSpPr>
        <p:spPr>
          <a:xfrm>
            <a:off x="746235" y="3127524"/>
            <a:ext cx="109644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GROCERY </a:t>
            </a:r>
            <a:endParaRPr lang="en-IN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84815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296632"/>
              </p:ext>
            </p:extLst>
          </p:nvPr>
        </p:nvGraphicFramePr>
        <p:xfrm>
          <a:off x="140504" y="558447"/>
          <a:ext cx="11718844" cy="5877479"/>
        </p:xfrm>
        <a:graphic>
          <a:graphicData uri="http://schemas.openxmlformats.org/drawingml/2006/table">
            <a:tbl>
              <a:tblPr/>
              <a:tblGrid>
                <a:gridCol w="1290731">
                  <a:extLst>
                    <a:ext uri="{9D8B030D-6E8A-4147-A177-3AD203B41FA5}">
                      <a16:colId xmlns:a16="http://schemas.microsoft.com/office/drawing/2014/main" val="2201052266"/>
                    </a:ext>
                  </a:extLst>
                </a:gridCol>
                <a:gridCol w="3174773">
                  <a:extLst>
                    <a:ext uri="{9D8B030D-6E8A-4147-A177-3AD203B41FA5}">
                      <a16:colId xmlns:a16="http://schemas.microsoft.com/office/drawing/2014/main" val="1095228742"/>
                    </a:ext>
                  </a:extLst>
                </a:gridCol>
                <a:gridCol w="1208890">
                  <a:extLst>
                    <a:ext uri="{9D8B030D-6E8A-4147-A177-3AD203B41FA5}">
                      <a16:colId xmlns:a16="http://schemas.microsoft.com/office/drawing/2014/main" val="1820513032"/>
                    </a:ext>
                  </a:extLst>
                </a:gridCol>
                <a:gridCol w="1208890">
                  <a:extLst>
                    <a:ext uri="{9D8B030D-6E8A-4147-A177-3AD203B41FA5}">
                      <a16:colId xmlns:a16="http://schemas.microsoft.com/office/drawing/2014/main" val="337171266"/>
                    </a:ext>
                  </a:extLst>
                </a:gridCol>
                <a:gridCol w="1208890">
                  <a:extLst>
                    <a:ext uri="{9D8B030D-6E8A-4147-A177-3AD203B41FA5}">
                      <a16:colId xmlns:a16="http://schemas.microsoft.com/office/drawing/2014/main" val="3425205528"/>
                    </a:ext>
                  </a:extLst>
                </a:gridCol>
                <a:gridCol w="1208890">
                  <a:extLst>
                    <a:ext uri="{9D8B030D-6E8A-4147-A177-3AD203B41FA5}">
                      <a16:colId xmlns:a16="http://schemas.microsoft.com/office/drawing/2014/main" val="531258114"/>
                    </a:ext>
                  </a:extLst>
                </a:gridCol>
                <a:gridCol w="1208890">
                  <a:extLst>
                    <a:ext uri="{9D8B030D-6E8A-4147-A177-3AD203B41FA5}">
                      <a16:colId xmlns:a16="http://schemas.microsoft.com/office/drawing/2014/main" val="585229067"/>
                    </a:ext>
                  </a:extLst>
                </a:gridCol>
                <a:gridCol w="1208890">
                  <a:extLst>
                    <a:ext uri="{9D8B030D-6E8A-4147-A177-3AD203B41FA5}">
                      <a16:colId xmlns:a16="http://schemas.microsoft.com/office/drawing/2014/main" val="3883516123"/>
                    </a:ext>
                  </a:extLst>
                </a:gridCol>
              </a:tblGrid>
              <a:tr h="629397"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TOTAL</a:t>
                      </a:r>
                      <a:endParaRPr 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18288" marR="18288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OTHER GROCERY/SUPERMARKET STORE (GENERAL, SPECIALTY OR ETHNIC</a:t>
                      </a:r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)</a:t>
                      </a: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  <a:p>
                      <a:pPr algn="ctr" fontAlgn="b"/>
                      <a:endParaRPr 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PUBLIX</a:t>
                      </a:r>
                      <a:endParaRPr lang="en-US" sz="4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SAFEWAY</a:t>
                      </a:r>
                      <a:endParaRPr lang="en-US" sz="4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TRADER JOE’S</a:t>
                      </a:r>
                      <a:endParaRPr lang="en-US" sz="4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ALBERTSON’S</a:t>
                      </a:r>
                      <a:endParaRPr lang="en-US" sz="4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2615319"/>
                  </a:ext>
                </a:extLst>
              </a:tr>
              <a:tr h="723548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algn="ctr" fontAlgn="ctr"/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Channel</a:t>
                      </a:r>
                      <a:b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</a:br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Sizing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5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RETAILER SIZE WITHIN CHANNEL</a:t>
                      </a:r>
                    </a:p>
                    <a:p>
                      <a:pPr algn="l" rtl="0" fontAlgn="t"/>
                      <a:r>
                        <a:rPr lang="en-US" sz="1050" b="0" i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(% of items consumed across channel)</a:t>
                      </a:r>
                    </a:p>
                    <a:p>
                      <a:pPr algn="l" rtl="0" fontAlgn="t"/>
                      <a:r>
                        <a:rPr lang="en-US" sz="1050" b="0" i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n=10192 [10219]</a:t>
                      </a:r>
                    </a:p>
                  </a:txBody>
                  <a:tcPr marL="72000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9%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15%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  <a:endParaRPr kumimoji="0" 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7%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  <a:endParaRPr kumimoji="0" 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5%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  <a:endParaRPr kumimoji="0" 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  <a:endParaRPr kumimoji="0" 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  <a:endParaRPr kumimoji="0" 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042709"/>
                  </a:ext>
                </a:extLst>
              </a:tr>
              <a:tr h="294918"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chemeClr val="accent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endParaRPr lang="en-US" sz="1050" b="0" i="1" u="none" strike="noStrike" dirty="0">
                        <a:solidFill>
                          <a:srgbClr val="76717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2000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10192 [10219]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1520 [1544]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665 [669]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544 [541]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374 [381]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382 [382]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865072"/>
                  </a:ext>
                </a:extLst>
              </a:tr>
              <a:tr h="296862">
                <a:tc rowSpan="1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Occasion Sizes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(Based On Item) </a:t>
                      </a:r>
                    </a:p>
                  </a:txBody>
                  <a:tcPr marL="9144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EARLY MORNING BITES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573023"/>
                  </a:ext>
                </a:extLst>
              </a:tr>
              <a:tr h="296862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18288" marB="18288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BREAKFAST FOR ONE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17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662884"/>
                  </a:ext>
                </a:extLst>
              </a:tr>
              <a:tr h="2968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FAMILY BREAKFAST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308219"/>
                          </a:solidFill>
                          <a:effectLst/>
                          <a:latin typeface="+mj-lt"/>
                        </a:rPr>
                        <a:t>23%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982486"/>
                  </a:ext>
                </a:extLst>
              </a:tr>
              <a:tr h="2968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BREAKFAST @ WORK/SCHOOL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930702"/>
                  </a:ext>
                </a:extLst>
              </a:tr>
              <a:tr h="2968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MID MORNING SNACK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6008960"/>
                  </a:ext>
                </a:extLst>
              </a:tr>
              <a:tr h="2968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LUNCH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+mj-lt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238947"/>
                  </a:ext>
                </a:extLst>
              </a:tr>
              <a:tr h="296862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LUNCH ALTERNATIVE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612945"/>
                  </a:ext>
                </a:extLst>
              </a:tr>
              <a:tr h="296862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AFTERNOON SNACK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043123"/>
                  </a:ext>
                </a:extLst>
              </a:tr>
              <a:tr h="296862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AFTER WORK / SCHOOL BITE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3741598"/>
                  </a:ext>
                </a:extLst>
              </a:tr>
              <a:tr h="296862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DINNER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+mj-lt"/>
                        </a:rPr>
                        <a:t>17%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91954"/>
                  </a:ext>
                </a:extLst>
              </a:tr>
              <a:tr h="296862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DINNER ALTERNATIVE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722247"/>
                  </a:ext>
                </a:extLst>
              </a:tr>
              <a:tr h="296862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EVENING ME 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750812"/>
                  </a:ext>
                </a:extLst>
              </a:tr>
              <a:tr h="296862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EVENING WE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647004"/>
                  </a:ext>
                </a:extLst>
              </a:tr>
              <a:tr h="296862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BEDTIME / LATE NIGHT SNACK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308878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DEFE1259-4A74-A94D-B967-C5E791A14D90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1396962" y="3527566"/>
            <a:ext cx="5652925" cy="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F4DFE4-817F-C64D-A1C7-E14A63B7916B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647" y="1896053"/>
            <a:ext cx="12060143" cy="944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906570-0CC3-6740-A13C-73E2C4E5015D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9044481" y="3514316"/>
            <a:ext cx="5652925" cy="43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40C4F9-E5A0-AA41-8101-E21274DDBDB7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233998" y="3514316"/>
            <a:ext cx="5652925" cy="43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01A419-A956-8149-95AF-5C8E59898183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801619" y="3514316"/>
            <a:ext cx="5652925" cy="43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1E193D-6A58-5B40-904E-531BE8F7EDF4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851029" y="3514316"/>
            <a:ext cx="5652925" cy="43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0B88F1E-63A6-BC44-91B6-5E9AF7448433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006754" y="3514316"/>
            <a:ext cx="5652925" cy="43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B0BE9EE-D08C-6347-B85D-D4DBA96502C4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638306" y="3514316"/>
            <a:ext cx="5652925" cy="43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1B2A3E9-A198-064C-847A-EFD5B2194202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411873" y="3514316"/>
            <a:ext cx="5652925" cy="43200"/>
          </a:xfrm>
          <a:prstGeom prst="rect">
            <a:avLst/>
          </a:prstGeom>
        </p:spPr>
      </p:pic>
      <p:sp>
        <p:nvSpPr>
          <p:cNvPr id="30" name="Title 4">
            <a:extLst>
              <a:ext uri="{FF2B5EF4-FFF2-40B4-BE49-F238E27FC236}">
                <a16:creationId xmlns:a16="http://schemas.microsoft.com/office/drawing/2014/main" id="{E4F8ED39-DE7A-1B4A-B1B0-7401FD913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43" y="11332"/>
            <a:ext cx="11338560" cy="549275"/>
          </a:xfrm>
        </p:spPr>
        <p:txBody>
          <a:bodyPr>
            <a:noAutofit/>
          </a:bodyPr>
          <a:lstStyle/>
          <a:p>
            <a:r>
              <a:rPr lang="en-US" dirty="0"/>
              <a:t>RETAILER COMPARISON – Occasion Size within Retailer</a:t>
            </a:r>
            <a:endParaRPr lang="en-US" sz="20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6EA90A8-E1A8-144B-B3FB-84AB53BC256F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6443" y="1184574"/>
            <a:ext cx="10773765" cy="45719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0E04F8F-74D6-A845-ADE5-19891204D3C7}"/>
              </a:ext>
            </a:extLst>
          </p:cNvPr>
          <p:cNvCxnSpPr>
            <a:cxnSpLocks/>
          </p:cNvCxnSpPr>
          <p:nvPr/>
        </p:nvCxnSpPr>
        <p:spPr>
          <a:xfrm>
            <a:off x="5084525" y="1188730"/>
            <a:ext cx="200526" cy="0"/>
          </a:xfrm>
          <a:prstGeom prst="line">
            <a:avLst/>
          </a:prstGeom>
          <a:ln w="9525">
            <a:solidFill>
              <a:srgbClr val="DB13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66619D4-2B92-9E4A-B6CA-AA5C542FA623}"/>
              </a:ext>
            </a:extLst>
          </p:cNvPr>
          <p:cNvCxnSpPr>
            <a:cxnSpLocks/>
          </p:cNvCxnSpPr>
          <p:nvPr/>
        </p:nvCxnSpPr>
        <p:spPr>
          <a:xfrm>
            <a:off x="6335795" y="1188730"/>
            <a:ext cx="200526" cy="0"/>
          </a:xfrm>
          <a:prstGeom prst="line">
            <a:avLst/>
          </a:prstGeom>
          <a:ln w="9525">
            <a:solidFill>
              <a:srgbClr val="DB13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C429A51-0086-E04F-B8E7-200F89A56DA8}"/>
              </a:ext>
            </a:extLst>
          </p:cNvPr>
          <p:cNvCxnSpPr>
            <a:cxnSpLocks/>
          </p:cNvCxnSpPr>
          <p:nvPr/>
        </p:nvCxnSpPr>
        <p:spPr>
          <a:xfrm>
            <a:off x="7535851" y="1188730"/>
            <a:ext cx="200526" cy="0"/>
          </a:xfrm>
          <a:prstGeom prst="line">
            <a:avLst/>
          </a:prstGeom>
          <a:ln w="9525">
            <a:solidFill>
              <a:srgbClr val="DB13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00CF252-EA33-2047-A1C4-F2058F281DE7}"/>
              </a:ext>
            </a:extLst>
          </p:cNvPr>
          <p:cNvCxnSpPr>
            <a:cxnSpLocks/>
          </p:cNvCxnSpPr>
          <p:nvPr/>
        </p:nvCxnSpPr>
        <p:spPr>
          <a:xfrm>
            <a:off x="8740125" y="1188730"/>
            <a:ext cx="200526" cy="0"/>
          </a:xfrm>
          <a:prstGeom prst="line">
            <a:avLst/>
          </a:prstGeom>
          <a:ln w="9525">
            <a:solidFill>
              <a:srgbClr val="DB13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3AF946E-0662-E844-A528-60036D511648}"/>
              </a:ext>
            </a:extLst>
          </p:cNvPr>
          <p:cNvCxnSpPr>
            <a:cxnSpLocks/>
          </p:cNvCxnSpPr>
          <p:nvPr/>
        </p:nvCxnSpPr>
        <p:spPr>
          <a:xfrm>
            <a:off x="9956278" y="1188730"/>
            <a:ext cx="200526" cy="0"/>
          </a:xfrm>
          <a:prstGeom prst="line">
            <a:avLst/>
          </a:prstGeom>
          <a:ln w="9525">
            <a:solidFill>
              <a:srgbClr val="DB13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E9C9616-E8A4-4F44-97EA-05F05BABF365}"/>
              </a:ext>
            </a:extLst>
          </p:cNvPr>
          <p:cNvCxnSpPr>
            <a:cxnSpLocks/>
          </p:cNvCxnSpPr>
          <p:nvPr/>
        </p:nvCxnSpPr>
        <p:spPr>
          <a:xfrm>
            <a:off x="11168455" y="1188730"/>
            <a:ext cx="200526" cy="0"/>
          </a:xfrm>
          <a:prstGeom prst="line">
            <a:avLst/>
          </a:prstGeom>
          <a:ln w="9525">
            <a:solidFill>
              <a:srgbClr val="DB13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83" y="3667569"/>
            <a:ext cx="489963" cy="48879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6C9D5C9-031D-BE4A-837A-DAEBDB0736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070" y="1140402"/>
            <a:ext cx="488790" cy="48879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3AEA31A7-2141-4B21-8C8C-203F723F45FA}"/>
              </a:ext>
            </a:extLst>
          </p:cNvPr>
          <p:cNvSpPr txBox="1"/>
          <p:nvPr/>
        </p:nvSpPr>
        <p:spPr>
          <a:xfrm>
            <a:off x="3823193" y="6461433"/>
            <a:ext cx="630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Occasion unweighted [weighted] base among respondents age 4-70 | </a:t>
            </a: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Item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% (Change PP Vs Benchmark) |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Base Sample size: LS: 0-150,   151-250 | Significance vs Total @ 95% CL :    High     Low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693E619-61C3-444D-AA65-C41A6AEDA213}"/>
              </a:ext>
            </a:extLst>
          </p:cNvPr>
          <p:cNvSpPr/>
          <p:nvPr/>
        </p:nvSpPr>
        <p:spPr>
          <a:xfrm>
            <a:off x="5426894" y="6669768"/>
            <a:ext cx="91440" cy="9144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6E5771A-73E0-4E92-8719-53E1A2957BAC}"/>
              </a:ext>
            </a:extLst>
          </p:cNvPr>
          <p:cNvSpPr/>
          <p:nvPr/>
        </p:nvSpPr>
        <p:spPr>
          <a:xfrm>
            <a:off x="7731651" y="6681492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DDFAAD2-C252-4476-87C7-CBB17B2AC353}"/>
              </a:ext>
            </a:extLst>
          </p:cNvPr>
          <p:cNvSpPr/>
          <p:nvPr/>
        </p:nvSpPr>
        <p:spPr>
          <a:xfrm>
            <a:off x="8112091" y="667914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7488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967546"/>
              </p:ext>
            </p:extLst>
          </p:nvPr>
        </p:nvGraphicFramePr>
        <p:xfrm>
          <a:off x="140504" y="558447"/>
          <a:ext cx="11718844" cy="5877479"/>
        </p:xfrm>
        <a:graphic>
          <a:graphicData uri="http://schemas.openxmlformats.org/drawingml/2006/table">
            <a:tbl>
              <a:tblPr/>
              <a:tblGrid>
                <a:gridCol w="1290731">
                  <a:extLst>
                    <a:ext uri="{9D8B030D-6E8A-4147-A177-3AD203B41FA5}">
                      <a16:colId xmlns:a16="http://schemas.microsoft.com/office/drawing/2014/main" val="2201052266"/>
                    </a:ext>
                  </a:extLst>
                </a:gridCol>
                <a:gridCol w="3174773">
                  <a:extLst>
                    <a:ext uri="{9D8B030D-6E8A-4147-A177-3AD203B41FA5}">
                      <a16:colId xmlns:a16="http://schemas.microsoft.com/office/drawing/2014/main" val="1095228742"/>
                    </a:ext>
                  </a:extLst>
                </a:gridCol>
                <a:gridCol w="1208890">
                  <a:extLst>
                    <a:ext uri="{9D8B030D-6E8A-4147-A177-3AD203B41FA5}">
                      <a16:colId xmlns:a16="http://schemas.microsoft.com/office/drawing/2014/main" val="1820513032"/>
                    </a:ext>
                  </a:extLst>
                </a:gridCol>
                <a:gridCol w="1208890">
                  <a:extLst>
                    <a:ext uri="{9D8B030D-6E8A-4147-A177-3AD203B41FA5}">
                      <a16:colId xmlns:a16="http://schemas.microsoft.com/office/drawing/2014/main" val="337171266"/>
                    </a:ext>
                  </a:extLst>
                </a:gridCol>
                <a:gridCol w="1208890">
                  <a:extLst>
                    <a:ext uri="{9D8B030D-6E8A-4147-A177-3AD203B41FA5}">
                      <a16:colId xmlns:a16="http://schemas.microsoft.com/office/drawing/2014/main" val="3425205528"/>
                    </a:ext>
                  </a:extLst>
                </a:gridCol>
                <a:gridCol w="1208890">
                  <a:extLst>
                    <a:ext uri="{9D8B030D-6E8A-4147-A177-3AD203B41FA5}">
                      <a16:colId xmlns:a16="http://schemas.microsoft.com/office/drawing/2014/main" val="531258114"/>
                    </a:ext>
                  </a:extLst>
                </a:gridCol>
                <a:gridCol w="1208890">
                  <a:extLst>
                    <a:ext uri="{9D8B030D-6E8A-4147-A177-3AD203B41FA5}">
                      <a16:colId xmlns:a16="http://schemas.microsoft.com/office/drawing/2014/main" val="585229067"/>
                    </a:ext>
                  </a:extLst>
                </a:gridCol>
                <a:gridCol w="1208890">
                  <a:extLst>
                    <a:ext uri="{9D8B030D-6E8A-4147-A177-3AD203B41FA5}">
                      <a16:colId xmlns:a16="http://schemas.microsoft.com/office/drawing/2014/main" val="3883516123"/>
                    </a:ext>
                  </a:extLst>
                </a:gridCol>
              </a:tblGrid>
              <a:tr h="629397"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TOTAL</a:t>
                      </a:r>
                      <a:endParaRPr 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18288" marR="18288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OTHER GROCERY/SUPERMARKET STORE (GENERAL, SPECIALTY OR ETHNIC</a:t>
                      </a:r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algn="ctr" fontAlgn="b"/>
                      <a:endParaRPr 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PUBLIX</a:t>
                      </a:r>
                      <a:endParaRPr lang="en-US" sz="4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SAFEWAY</a:t>
                      </a:r>
                      <a:endParaRPr lang="en-US" sz="4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TRADER JOE’S</a:t>
                      </a:r>
                      <a:endParaRPr lang="en-US" sz="4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ALBERTSON’S</a:t>
                      </a:r>
                      <a:endParaRPr lang="en-US" sz="4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2615319"/>
                  </a:ext>
                </a:extLst>
              </a:tr>
              <a:tr h="723548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algn="ctr" fontAlgn="ctr"/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Channel</a:t>
                      </a:r>
                      <a:b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</a:br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Sizing</a:t>
                      </a: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5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RETAILER SIZE WITHIN CHANNEL</a:t>
                      </a:r>
                    </a:p>
                    <a:p>
                      <a:pPr algn="l" rtl="0" fontAlgn="t"/>
                      <a:r>
                        <a:rPr lang="en-US" sz="1050" b="0" i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(% of items consumed across channel)</a:t>
                      </a:r>
                    </a:p>
                    <a:p>
                      <a:pPr algn="l" rtl="0" fontAlgn="t"/>
                      <a:r>
                        <a:rPr lang="en-US" sz="1050" b="0" i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n=10192 [10219]</a:t>
                      </a:r>
                    </a:p>
                  </a:txBody>
                  <a:tcPr marL="72000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9%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15%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  <a:endParaRPr kumimoji="0" 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7%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  <a:endParaRPr kumimoji="0" 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5%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  <a:endParaRPr kumimoji="0" 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  <a:endParaRPr kumimoji="0" 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  <a:endParaRPr kumimoji="0" 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042709"/>
                  </a:ext>
                </a:extLst>
              </a:tr>
              <a:tr h="294918"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chemeClr val="accent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endParaRPr lang="en-US" sz="1050" b="0" i="1" u="none" strike="noStrike" dirty="0">
                        <a:solidFill>
                          <a:srgbClr val="76717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2000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10192 [10219]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1520 [1544]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665 [669]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544 [541]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374 [381]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382 [382]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865072"/>
                  </a:ext>
                </a:extLst>
              </a:tr>
              <a:tr h="296862">
                <a:tc rowSpan="1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Occasion Sizes: Retailer Indexed to Total</a:t>
                      </a:r>
                    </a:p>
                  </a:txBody>
                  <a:tcPr marL="9144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EARLY MORNING BITES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69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104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41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58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823B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149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573023"/>
                  </a:ext>
                </a:extLst>
              </a:tr>
              <a:tr h="296862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18288" marB="18288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BREAKFAST FOR ONE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 Cond"/>
                          <a:ea typeface="+mn-ea"/>
                          <a:cs typeface="+mn-cs"/>
                        </a:rPr>
                        <a:t>100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anklin Gothic Medium Cond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109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116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67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102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823B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131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662884"/>
                  </a:ext>
                </a:extLst>
              </a:tr>
              <a:tr h="2968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FAMILY BREAKFAST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 Cond"/>
                          <a:ea typeface="+mn-ea"/>
                          <a:cs typeface="+mn-cs"/>
                        </a:rPr>
                        <a:t>100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anklin Gothic Medium Cond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89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90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74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89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823B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160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982486"/>
                  </a:ext>
                </a:extLst>
              </a:tr>
              <a:tr h="2968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BREAKFAST @ WORK/SCHOOL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 Cond"/>
                          <a:ea typeface="+mn-ea"/>
                          <a:cs typeface="+mn-cs"/>
                        </a:rPr>
                        <a:t>100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anklin Gothic Medium Cond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114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95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823B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160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92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930702"/>
                  </a:ext>
                </a:extLst>
              </a:tr>
              <a:tr h="2968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MID MORNING SNACK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 Cond"/>
                          <a:ea typeface="+mn-ea"/>
                          <a:cs typeface="+mn-cs"/>
                        </a:rPr>
                        <a:t>100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anklin Gothic Medium Cond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88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61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103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102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823B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180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6008960"/>
                  </a:ext>
                </a:extLst>
              </a:tr>
              <a:tr h="2968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LUNCH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 Cond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94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823B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121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111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110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37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238947"/>
                  </a:ext>
                </a:extLst>
              </a:tr>
              <a:tr h="296862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LUNCH ALTERNATIVE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 Cond"/>
                          <a:ea typeface="+mn-ea"/>
                          <a:cs typeface="+mn-cs"/>
                        </a:rPr>
                        <a:t>100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anklin Gothic Medium Cond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78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88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823B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120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823B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132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77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612945"/>
                  </a:ext>
                </a:extLst>
              </a:tr>
              <a:tr h="296862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AFTERNOON SNACK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 Cond"/>
                          <a:ea typeface="+mn-ea"/>
                          <a:cs typeface="+mn-cs"/>
                        </a:rPr>
                        <a:t>100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anklin Gothic Medium Cond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105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114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115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88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84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043123"/>
                  </a:ext>
                </a:extLst>
              </a:tr>
              <a:tr h="296862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AFTER WORK / SCHOOL BITE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 Cond"/>
                          <a:ea typeface="+mn-ea"/>
                          <a:cs typeface="+mn-cs"/>
                        </a:rPr>
                        <a:t>100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anklin Gothic Medium Cond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90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114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823B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133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3741598"/>
                  </a:ext>
                </a:extLst>
              </a:tr>
              <a:tr h="296862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DINNER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 Cond"/>
                          <a:ea typeface="+mn-ea"/>
                          <a:cs typeface="+mn-cs"/>
                        </a:rPr>
                        <a:t>100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anklin Gothic Medium Cond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111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97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111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78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91954"/>
                  </a:ext>
                </a:extLst>
              </a:tr>
              <a:tr h="296862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DINNER ALTERNATIVE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 Cond"/>
                          <a:ea typeface="+mn-ea"/>
                          <a:cs typeface="+mn-cs"/>
                        </a:rPr>
                        <a:t>100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anklin Gothic Medium Cond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90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78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823B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206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823B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187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823B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186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722247"/>
                  </a:ext>
                </a:extLst>
              </a:tr>
              <a:tr h="296862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EVENING ME 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 Cond"/>
                          <a:ea typeface="+mn-ea"/>
                          <a:cs typeface="+mn-cs"/>
                        </a:rPr>
                        <a:t>100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anklin Gothic Medium Cond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95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87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83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72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750812"/>
                  </a:ext>
                </a:extLst>
              </a:tr>
              <a:tr h="296862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EVENING WE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 Cond"/>
                          <a:ea typeface="+mn-ea"/>
                          <a:cs typeface="+mn-cs"/>
                        </a:rPr>
                        <a:t>100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anklin Gothic Medium Cond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94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82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118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94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108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647004"/>
                  </a:ext>
                </a:extLst>
              </a:tr>
              <a:tr h="296862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BEDTIME / LATE NIGHT SNACK</a:t>
                      </a:r>
                    </a:p>
                  </a:txBody>
                  <a:tcPr marL="72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Medium Cond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823B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128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79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823B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129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C00000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308878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DEFE1259-4A74-A94D-B967-C5E791A14D90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1396962" y="3527566"/>
            <a:ext cx="5652925" cy="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F4DFE4-817F-C64D-A1C7-E14A63B7916B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647" y="1909305"/>
            <a:ext cx="12060143" cy="944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906570-0CC3-6740-A13C-73E2C4E5015D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9044481" y="3514316"/>
            <a:ext cx="5652925" cy="43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40C4F9-E5A0-AA41-8101-E21274DDBDB7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233998" y="3514316"/>
            <a:ext cx="5652925" cy="43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01A419-A956-8149-95AF-5C8E59898183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801619" y="3514316"/>
            <a:ext cx="5652925" cy="43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1E193D-6A58-5B40-904E-531BE8F7EDF4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851029" y="3514316"/>
            <a:ext cx="5652925" cy="43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0B88F1E-63A6-BC44-91B6-5E9AF7448433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006754" y="3514316"/>
            <a:ext cx="5652925" cy="43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B0BE9EE-D08C-6347-B85D-D4DBA96502C4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638306" y="3514316"/>
            <a:ext cx="5652925" cy="43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1B2A3E9-A198-064C-847A-EFD5B2194202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411873" y="3514316"/>
            <a:ext cx="5652925" cy="43200"/>
          </a:xfrm>
          <a:prstGeom prst="rect">
            <a:avLst/>
          </a:prstGeom>
        </p:spPr>
      </p:pic>
      <p:sp>
        <p:nvSpPr>
          <p:cNvPr id="30" name="Title 4">
            <a:extLst>
              <a:ext uri="{FF2B5EF4-FFF2-40B4-BE49-F238E27FC236}">
                <a16:creationId xmlns:a16="http://schemas.microsoft.com/office/drawing/2014/main" id="{E4F8ED39-DE7A-1B4A-B1B0-7401FD913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43" y="11332"/>
            <a:ext cx="11338560" cy="549275"/>
          </a:xfrm>
        </p:spPr>
        <p:txBody>
          <a:bodyPr>
            <a:noAutofit/>
          </a:bodyPr>
          <a:lstStyle/>
          <a:p>
            <a:r>
              <a:rPr lang="en-US" dirty="0"/>
              <a:t>RETAILER COMPARISON – Occasion Size within Retailer - Indexed</a:t>
            </a:r>
            <a:endParaRPr lang="en-US" sz="20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6EA90A8-E1A8-144B-B3FB-84AB53BC256F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6443" y="1184574"/>
            <a:ext cx="10773765" cy="45719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0E04F8F-74D6-A845-ADE5-19891204D3C7}"/>
              </a:ext>
            </a:extLst>
          </p:cNvPr>
          <p:cNvCxnSpPr>
            <a:cxnSpLocks/>
          </p:cNvCxnSpPr>
          <p:nvPr/>
        </p:nvCxnSpPr>
        <p:spPr>
          <a:xfrm>
            <a:off x="5084525" y="1188730"/>
            <a:ext cx="200526" cy="0"/>
          </a:xfrm>
          <a:prstGeom prst="line">
            <a:avLst/>
          </a:prstGeom>
          <a:ln w="9525">
            <a:solidFill>
              <a:srgbClr val="DB13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66619D4-2B92-9E4A-B6CA-AA5C542FA623}"/>
              </a:ext>
            </a:extLst>
          </p:cNvPr>
          <p:cNvCxnSpPr>
            <a:cxnSpLocks/>
          </p:cNvCxnSpPr>
          <p:nvPr/>
        </p:nvCxnSpPr>
        <p:spPr>
          <a:xfrm>
            <a:off x="6335795" y="1188730"/>
            <a:ext cx="200526" cy="0"/>
          </a:xfrm>
          <a:prstGeom prst="line">
            <a:avLst/>
          </a:prstGeom>
          <a:ln w="9525">
            <a:solidFill>
              <a:srgbClr val="DB13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C429A51-0086-E04F-B8E7-200F89A56DA8}"/>
              </a:ext>
            </a:extLst>
          </p:cNvPr>
          <p:cNvCxnSpPr>
            <a:cxnSpLocks/>
          </p:cNvCxnSpPr>
          <p:nvPr/>
        </p:nvCxnSpPr>
        <p:spPr>
          <a:xfrm>
            <a:off x="7535851" y="1188730"/>
            <a:ext cx="200526" cy="0"/>
          </a:xfrm>
          <a:prstGeom prst="line">
            <a:avLst/>
          </a:prstGeom>
          <a:ln w="9525">
            <a:solidFill>
              <a:srgbClr val="DB13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00CF252-EA33-2047-A1C4-F2058F281DE7}"/>
              </a:ext>
            </a:extLst>
          </p:cNvPr>
          <p:cNvCxnSpPr>
            <a:cxnSpLocks/>
          </p:cNvCxnSpPr>
          <p:nvPr/>
        </p:nvCxnSpPr>
        <p:spPr>
          <a:xfrm>
            <a:off x="8740125" y="1188730"/>
            <a:ext cx="200526" cy="0"/>
          </a:xfrm>
          <a:prstGeom prst="line">
            <a:avLst/>
          </a:prstGeom>
          <a:ln w="9525">
            <a:solidFill>
              <a:srgbClr val="DB13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3AF946E-0662-E844-A528-60036D511648}"/>
              </a:ext>
            </a:extLst>
          </p:cNvPr>
          <p:cNvCxnSpPr>
            <a:cxnSpLocks/>
          </p:cNvCxnSpPr>
          <p:nvPr/>
        </p:nvCxnSpPr>
        <p:spPr>
          <a:xfrm>
            <a:off x="9956278" y="1188730"/>
            <a:ext cx="200526" cy="0"/>
          </a:xfrm>
          <a:prstGeom prst="line">
            <a:avLst/>
          </a:prstGeom>
          <a:ln w="9525">
            <a:solidFill>
              <a:srgbClr val="DB13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E9C9616-E8A4-4F44-97EA-05F05BABF365}"/>
              </a:ext>
            </a:extLst>
          </p:cNvPr>
          <p:cNvCxnSpPr>
            <a:cxnSpLocks/>
          </p:cNvCxnSpPr>
          <p:nvPr/>
        </p:nvCxnSpPr>
        <p:spPr>
          <a:xfrm>
            <a:off x="11168455" y="1188730"/>
            <a:ext cx="200526" cy="0"/>
          </a:xfrm>
          <a:prstGeom prst="line">
            <a:avLst/>
          </a:prstGeom>
          <a:ln w="9525">
            <a:solidFill>
              <a:srgbClr val="DB13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83" y="3667569"/>
            <a:ext cx="489963" cy="48879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6C9D5C9-031D-BE4A-837A-DAEBDB0736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070" y="1140402"/>
            <a:ext cx="488790" cy="48879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3AEA31A7-2141-4B21-8C8C-203F723F45FA}"/>
              </a:ext>
            </a:extLst>
          </p:cNvPr>
          <p:cNvSpPr txBox="1"/>
          <p:nvPr/>
        </p:nvSpPr>
        <p:spPr>
          <a:xfrm>
            <a:off x="3823193" y="6461433"/>
            <a:ext cx="630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Occasion unweighted [weighted] base among respondents age 4-70 | </a:t>
            </a: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Item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% (Change PP Vs Benchmark) |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Base Sample size: LS: 0-150,   151-250 | Significance vs Total @ 95% CL :    High     Low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2C194DD-839D-4B68-983A-66702ABBAA7C}"/>
              </a:ext>
            </a:extLst>
          </p:cNvPr>
          <p:cNvSpPr/>
          <p:nvPr/>
        </p:nvSpPr>
        <p:spPr>
          <a:xfrm>
            <a:off x="5426894" y="6669768"/>
            <a:ext cx="91440" cy="9144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DFB4D68-5F49-4124-B375-D873A046DF93}"/>
              </a:ext>
            </a:extLst>
          </p:cNvPr>
          <p:cNvSpPr/>
          <p:nvPr/>
        </p:nvSpPr>
        <p:spPr>
          <a:xfrm>
            <a:off x="7731651" y="6681492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A1D8CB3-74D1-4B46-B58C-A161048C2325}"/>
              </a:ext>
            </a:extLst>
          </p:cNvPr>
          <p:cNvSpPr/>
          <p:nvPr/>
        </p:nvSpPr>
        <p:spPr>
          <a:xfrm>
            <a:off x="8112091" y="667914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1482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072645"/>
              </p:ext>
            </p:extLst>
          </p:nvPr>
        </p:nvGraphicFramePr>
        <p:xfrm>
          <a:off x="113208" y="560608"/>
          <a:ext cx="11810364" cy="5868949"/>
        </p:xfrm>
        <a:graphic>
          <a:graphicData uri="http://schemas.openxmlformats.org/drawingml/2006/table">
            <a:tbl>
              <a:tblPr/>
              <a:tblGrid>
                <a:gridCol w="1484212">
                  <a:extLst>
                    <a:ext uri="{9D8B030D-6E8A-4147-A177-3AD203B41FA5}">
                      <a16:colId xmlns:a16="http://schemas.microsoft.com/office/drawing/2014/main" val="2201052266"/>
                    </a:ext>
                  </a:extLst>
                </a:gridCol>
                <a:gridCol w="3016166">
                  <a:extLst>
                    <a:ext uri="{9D8B030D-6E8A-4147-A177-3AD203B41FA5}">
                      <a16:colId xmlns:a16="http://schemas.microsoft.com/office/drawing/2014/main" val="1095228742"/>
                    </a:ext>
                  </a:extLst>
                </a:gridCol>
                <a:gridCol w="1218331">
                  <a:extLst>
                    <a:ext uri="{9D8B030D-6E8A-4147-A177-3AD203B41FA5}">
                      <a16:colId xmlns:a16="http://schemas.microsoft.com/office/drawing/2014/main" val="1820513032"/>
                    </a:ext>
                  </a:extLst>
                </a:gridCol>
                <a:gridCol w="1218331">
                  <a:extLst>
                    <a:ext uri="{9D8B030D-6E8A-4147-A177-3AD203B41FA5}">
                      <a16:colId xmlns:a16="http://schemas.microsoft.com/office/drawing/2014/main" val="337171266"/>
                    </a:ext>
                  </a:extLst>
                </a:gridCol>
                <a:gridCol w="1218331">
                  <a:extLst>
                    <a:ext uri="{9D8B030D-6E8A-4147-A177-3AD203B41FA5}">
                      <a16:colId xmlns:a16="http://schemas.microsoft.com/office/drawing/2014/main" val="3425205528"/>
                    </a:ext>
                  </a:extLst>
                </a:gridCol>
                <a:gridCol w="1218331">
                  <a:extLst>
                    <a:ext uri="{9D8B030D-6E8A-4147-A177-3AD203B41FA5}">
                      <a16:colId xmlns:a16="http://schemas.microsoft.com/office/drawing/2014/main" val="531258114"/>
                    </a:ext>
                  </a:extLst>
                </a:gridCol>
                <a:gridCol w="1218331">
                  <a:extLst>
                    <a:ext uri="{9D8B030D-6E8A-4147-A177-3AD203B41FA5}">
                      <a16:colId xmlns:a16="http://schemas.microsoft.com/office/drawing/2014/main" val="585229067"/>
                    </a:ext>
                  </a:extLst>
                </a:gridCol>
                <a:gridCol w="1218331">
                  <a:extLst>
                    <a:ext uri="{9D8B030D-6E8A-4147-A177-3AD203B41FA5}">
                      <a16:colId xmlns:a16="http://schemas.microsoft.com/office/drawing/2014/main" val="3883516123"/>
                    </a:ext>
                  </a:extLst>
                </a:gridCol>
              </a:tblGrid>
              <a:tr h="692810"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TOTAL</a:t>
                      </a:r>
                      <a:endParaRPr 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18288" marR="18288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OTHER GROCERY/SUPERMARKET STORE (GENERAL, SPECIALTY OR ETHNIC</a:t>
                      </a:r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algn="ctr" fontAlgn="b"/>
                      <a:endParaRPr lang="en-US" sz="9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PUBLIX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SAFEWAY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TRADER JOE’S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ALBERTSON'S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2615319"/>
                  </a:ext>
                </a:extLst>
              </a:tr>
              <a:tr h="618947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algn="ctr" fontAlgn="ctr"/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Channel</a:t>
                      </a:r>
                      <a:b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</a:br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Sizing</a:t>
                      </a:r>
                      <a:endParaRPr 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5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RETAILER SIZE WITHIN CHANNEL</a:t>
                      </a:r>
                    </a:p>
                    <a:p>
                      <a:pPr algn="l" rtl="0" fontAlgn="t"/>
                      <a:r>
                        <a:rPr lang="en-US" sz="1050" b="0" i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(% of items consumed across channel)</a:t>
                      </a:r>
                    </a:p>
                    <a:p>
                      <a:pPr algn="l" rtl="0" fontAlgn="t"/>
                      <a:r>
                        <a:rPr lang="en-US" sz="1050" b="0" i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n=10192 [10219]</a:t>
                      </a:r>
                    </a:p>
                  </a:txBody>
                  <a:tcPr marL="72000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9%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15%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  <a:endParaRPr kumimoji="0" 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7%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  <a:endParaRPr kumimoji="0" 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5%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  <a:endParaRPr kumimoji="0" 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  <a:endParaRPr kumimoji="0" 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(+2.4)</a:t>
                      </a:r>
                      <a:endParaRPr kumimoji="0" 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042709"/>
                  </a:ext>
                </a:extLst>
              </a:tr>
              <a:tr h="303219"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chemeClr val="accent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endParaRPr lang="en-US" sz="900" b="0" i="1" u="none" strike="noStrike" dirty="0">
                        <a:solidFill>
                          <a:srgbClr val="76717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2000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b="0" i="1" u="none" strike="noStrike" baseline="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16740</a:t>
                      </a:r>
                    </a:p>
                    <a:p>
                      <a:pPr algn="ctr" rtl="0" fontAlgn="t"/>
                      <a:r>
                        <a:rPr lang="en-US" sz="1000" b="0" i="1" u="none" strike="noStrike" baseline="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 [16759]</a:t>
                      </a:r>
                      <a:endParaRPr lang="en-US" sz="1000" b="0" i="1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144" marR="9144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10192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[10219]</a:t>
                      </a:r>
                    </a:p>
                  </a:txBody>
                  <a:tcPr marL="9144" marR="9144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441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[434]</a:t>
                      </a:r>
                    </a:p>
                  </a:txBody>
                  <a:tcPr marL="9144" marR="9144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610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[615]</a:t>
                      </a:r>
                    </a:p>
                  </a:txBody>
                  <a:tcPr marL="9144" marR="9144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243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[242]</a:t>
                      </a:r>
                    </a:p>
                  </a:txBody>
                  <a:tcPr marL="9144" marR="9144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1322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[1356]</a:t>
                      </a:r>
                    </a:p>
                  </a:txBody>
                  <a:tcPr marL="9144" marR="9144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865072"/>
                  </a:ext>
                </a:extLst>
              </a:tr>
              <a:tr h="183113">
                <a:tc rowSpan="23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Categories Purchased</a:t>
                      </a: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PREPARED BREAKFAST FOOD</a:t>
                      </a:r>
                    </a:p>
                  </a:txBody>
                  <a:tcPr marL="73152" marR="9525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573023"/>
                  </a:ext>
                </a:extLst>
              </a:tr>
              <a:tr h="183113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18288" marB="18288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FROZEN BREAKFAST FOOD</a:t>
                      </a:r>
                    </a:p>
                  </a:txBody>
                  <a:tcPr marL="73152" marR="9525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662884"/>
                  </a:ext>
                </a:extLst>
              </a:tr>
              <a:tr h="1831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CEREAL</a:t>
                      </a:r>
                    </a:p>
                  </a:txBody>
                  <a:tcPr marL="73152" marR="9525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982486"/>
                  </a:ext>
                </a:extLst>
              </a:tr>
              <a:tr h="1831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BREAD/BAKERY</a:t>
                      </a:r>
                    </a:p>
                  </a:txBody>
                  <a:tcPr marL="73152" marR="9525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930702"/>
                  </a:ext>
                </a:extLst>
              </a:tr>
              <a:tr h="1831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YOGURT/CHEESE</a:t>
                      </a:r>
                    </a:p>
                  </a:txBody>
                  <a:tcPr marL="73152" marR="9525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6008960"/>
                  </a:ext>
                </a:extLst>
              </a:tr>
              <a:tr h="1831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FRUITS AND VEGGIES</a:t>
                      </a:r>
                    </a:p>
                  </a:txBody>
                  <a:tcPr marL="73152" marR="9525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238947"/>
                  </a:ext>
                </a:extLst>
              </a:tr>
              <a:tr h="183113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SALTY/SAVORY SNACKS</a:t>
                      </a:r>
                    </a:p>
                  </a:txBody>
                  <a:tcPr marL="73152" marR="9525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29%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612945"/>
                  </a:ext>
                </a:extLst>
              </a:tr>
              <a:tr h="183113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MEAT SNACKS</a:t>
                      </a:r>
                    </a:p>
                  </a:txBody>
                  <a:tcPr marL="73152" marR="9525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043123"/>
                  </a:ext>
                </a:extLst>
              </a:tr>
              <a:tr h="183113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NUTS/SEEDS</a:t>
                      </a:r>
                    </a:p>
                  </a:txBody>
                  <a:tcPr marL="73152" marR="9525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3741598"/>
                  </a:ext>
                </a:extLst>
              </a:tr>
              <a:tr h="183113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CRACKERS</a:t>
                      </a:r>
                    </a:p>
                  </a:txBody>
                  <a:tcPr marL="73152" marR="9525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91954"/>
                  </a:ext>
                </a:extLst>
              </a:tr>
              <a:tr h="183113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COOKIES</a:t>
                      </a:r>
                    </a:p>
                  </a:txBody>
                  <a:tcPr marL="73152" marR="9525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722247"/>
                  </a:ext>
                </a:extLst>
              </a:tr>
              <a:tr h="183113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BARS/BITES</a:t>
                      </a:r>
                    </a:p>
                  </a:txBody>
                  <a:tcPr marL="73152" marR="9525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750812"/>
                  </a:ext>
                </a:extLst>
              </a:tr>
              <a:tr h="183113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NUTRITIONAL DRINKS/SMOOTHIES</a:t>
                      </a:r>
                    </a:p>
                  </a:txBody>
                  <a:tcPr marL="73152" marR="9525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647004"/>
                  </a:ext>
                </a:extLst>
              </a:tr>
              <a:tr h="183113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PREPARED BREAKFAST FOOD</a:t>
                      </a:r>
                    </a:p>
                  </a:txBody>
                  <a:tcPr marL="73152" marR="9525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308878"/>
                  </a:ext>
                </a:extLst>
              </a:tr>
              <a:tr h="183113">
                <a:tc v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BARS/BITES</a:t>
                      </a:r>
                    </a:p>
                  </a:txBody>
                  <a:tcPr marL="73152" marR="9525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701981"/>
                  </a:ext>
                </a:extLst>
              </a:tr>
              <a:tr h="18311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BARS/BITES</a:t>
                      </a:r>
                    </a:p>
                  </a:txBody>
                  <a:tcPr marL="73152" marR="9525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422826"/>
                  </a:ext>
                </a:extLst>
              </a:tr>
              <a:tr h="18311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BARS/BITES</a:t>
                      </a:r>
                    </a:p>
                  </a:txBody>
                  <a:tcPr marL="73152" marR="9525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84709"/>
                  </a:ext>
                </a:extLst>
              </a:tr>
              <a:tr h="18311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BARS/BITES</a:t>
                      </a:r>
                    </a:p>
                  </a:txBody>
                  <a:tcPr marL="73152" marR="9525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491948"/>
                  </a:ext>
                </a:extLst>
              </a:tr>
              <a:tr h="18311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BARS/BITES</a:t>
                      </a:r>
                    </a:p>
                  </a:txBody>
                  <a:tcPr marL="73152" marR="9525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366230"/>
                  </a:ext>
                </a:extLst>
              </a:tr>
              <a:tr h="18311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BARS/BITES</a:t>
                      </a:r>
                    </a:p>
                  </a:txBody>
                  <a:tcPr marL="73152" marR="9525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037031"/>
                  </a:ext>
                </a:extLst>
              </a:tr>
              <a:tr h="18311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BARS/BITES</a:t>
                      </a:r>
                    </a:p>
                  </a:txBody>
                  <a:tcPr marL="73152" marR="9525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3869722"/>
                  </a:ext>
                </a:extLst>
              </a:tr>
              <a:tr h="183113">
                <a:tc v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BARS/BITES</a:t>
                      </a:r>
                    </a:p>
                  </a:txBody>
                  <a:tcPr marL="73152" marR="9525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676432"/>
                  </a:ext>
                </a:extLst>
              </a:tr>
              <a:tr h="183113">
                <a:tc v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BARS/BITES</a:t>
                      </a:r>
                    </a:p>
                  </a:txBody>
                  <a:tcPr marL="73152" marR="9525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0914112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FE1259-4A74-A94D-B967-C5E791A14D90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1263250" y="3514315"/>
            <a:ext cx="5652925" cy="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F4DFE4-817F-C64D-A1C7-E14A63B7916B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8799" y="1875468"/>
            <a:ext cx="12456000" cy="415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906570-0CC3-6740-A13C-73E2C4E5015D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905195" y="3514316"/>
            <a:ext cx="5652925" cy="43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40C4F9-E5A0-AA41-8101-E21274DDBDB7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700091" y="3514316"/>
            <a:ext cx="5652925" cy="43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01A419-A956-8149-95AF-5C8E59898183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789553" y="3514316"/>
            <a:ext cx="5652925" cy="43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1E193D-6A58-5B40-904E-531BE8F7EDF4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015958" y="3514316"/>
            <a:ext cx="5652925" cy="43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B0BE9EE-D08C-6347-B85D-D4DBA96502C4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9123580" y="3514316"/>
            <a:ext cx="5652925" cy="43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1B2A3E9-A198-064C-847A-EFD5B2194202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198607" y="3514316"/>
            <a:ext cx="5652925" cy="43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618899B-79C0-E349-B68B-DF9E69CF8C82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405398" y="3514317"/>
            <a:ext cx="5652925" cy="43200"/>
          </a:xfrm>
          <a:prstGeom prst="rect">
            <a:avLst/>
          </a:prstGeom>
        </p:spPr>
      </p:pic>
      <p:sp>
        <p:nvSpPr>
          <p:cNvPr id="30" name="Title 4">
            <a:extLst>
              <a:ext uri="{FF2B5EF4-FFF2-40B4-BE49-F238E27FC236}">
                <a16:creationId xmlns:a16="http://schemas.microsoft.com/office/drawing/2014/main" id="{E4F8ED39-DE7A-1B4A-B1B0-7401FD913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43" y="11332"/>
            <a:ext cx="11338560" cy="549275"/>
          </a:xfrm>
        </p:spPr>
        <p:txBody>
          <a:bodyPr>
            <a:noAutofit/>
          </a:bodyPr>
          <a:lstStyle/>
          <a:p>
            <a:r>
              <a:rPr lang="en-US" dirty="0"/>
              <a:t>RETAILER COMPARISON – Category Engagement</a:t>
            </a:r>
            <a:endParaRPr lang="en-US" sz="20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6EA90A8-E1A8-144B-B3FB-84AB53BC256F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792" y="1242861"/>
            <a:ext cx="11376000" cy="41563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66619D4-2B92-9E4A-B6CA-AA5C542FA623}"/>
              </a:ext>
            </a:extLst>
          </p:cNvPr>
          <p:cNvCxnSpPr>
            <a:cxnSpLocks/>
          </p:cNvCxnSpPr>
          <p:nvPr/>
        </p:nvCxnSpPr>
        <p:spPr>
          <a:xfrm>
            <a:off x="10011393" y="1241005"/>
            <a:ext cx="200526" cy="0"/>
          </a:xfrm>
          <a:prstGeom prst="line">
            <a:avLst/>
          </a:prstGeom>
          <a:ln w="9525">
            <a:solidFill>
              <a:srgbClr val="DB13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C429A51-0086-E04F-B8E7-200F89A56DA8}"/>
              </a:ext>
            </a:extLst>
          </p:cNvPr>
          <p:cNvCxnSpPr>
            <a:cxnSpLocks/>
          </p:cNvCxnSpPr>
          <p:nvPr/>
        </p:nvCxnSpPr>
        <p:spPr>
          <a:xfrm>
            <a:off x="11215808" y="1241005"/>
            <a:ext cx="200526" cy="0"/>
          </a:xfrm>
          <a:prstGeom prst="line">
            <a:avLst/>
          </a:prstGeom>
          <a:ln w="9525">
            <a:solidFill>
              <a:srgbClr val="DB13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00CF252-EA33-2047-A1C4-F2058F281DE7}"/>
              </a:ext>
            </a:extLst>
          </p:cNvPr>
          <p:cNvCxnSpPr>
            <a:cxnSpLocks/>
          </p:cNvCxnSpPr>
          <p:nvPr/>
        </p:nvCxnSpPr>
        <p:spPr>
          <a:xfrm>
            <a:off x="5087763" y="1250110"/>
            <a:ext cx="200526" cy="0"/>
          </a:xfrm>
          <a:prstGeom prst="line">
            <a:avLst/>
          </a:prstGeom>
          <a:ln w="9525">
            <a:solidFill>
              <a:srgbClr val="DB13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3AF946E-0662-E844-A528-60036D511648}"/>
              </a:ext>
            </a:extLst>
          </p:cNvPr>
          <p:cNvCxnSpPr>
            <a:cxnSpLocks/>
          </p:cNvCxnSpPr>
          <p:nvPr/>
        </p:nvCxnSpPr>
        <p:spPr>
          <a:xfrm>
            <a:off x="6321019" y="1241005"/>
            <a:ext cx="200526" cy="0"/>
          </a:xfrm>
          <a:prstGeom prst="line">
            <a:avLst/>
          </a:prstGeom>
          <a:ln w="9525">
            <a:solidFill>
              <a:srgbClr val="DB13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E9C9616-E8A4-4F44-97EA-05F05BABF365}"/>
              </a:ext>
            </a:extLst>
          </p:cNvPr>
          <p:cNvCxnSpPr>
            <a:cxnSpLocks/>
          </p:cNvCxnSpPr>
          <p:nvPr/>
        </p:nvCxnSpPr>
        <p:spPr>
          <a:xfrm>
            <a:off x="8777731" y="1241005"/>
            <a:ext cx="200526" cy="0"/>
          </a:xfrm>
          <a:prstGeom prst="line">
            <a:avLst/>
          </a:prstGeom>
          <a:ln w="9525">
            <a:solidFill>
              <a:srgbClr val="DB13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BD493A0-8869-474E-A767-2590BCE308A0}"/>
              </a:ext>
            </a:extLst>
          </p:cNvPr>
          <p:cNvCxnSpPr>
            <a:cxnSpLocks/>
          </p:cNvCxnSpPr>
          <p:nvPr/>
        </p:nvCxnSpPr>
        <p:spPr>
          <a:xfrm>
            <a:off x="7555170" y="1241005"/>
            <a:ext cx="200526" cy="0"/>
          </a:xfrm>
          <a:prstGeom prst="line">
            <a:avLst/>
          </a:prstGeom>
          <a:ln w="9525">
            <a:solidFill>
              <a:srgbClr val="DB13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33" y="3598299"/>
            <a:ext cx="444355" cy="44435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D2EBF262-5B0D-194A-8188-418A28CC8D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401" y="1154116"/>
            <a:ext cx="488790" cy="48879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951983B2-3F12-47E9-84CD-EBD2E70DAD54}"/>
              </a:ext>
            </a:extLst>
          </p:cNvPr>
          <p:cNvSpPr txBox="1"/>
          <p:nvPr/>
        </p:nvSpPr>
        <p:spPr>
          <a:xfrm>
            <a:off x="3823193" y="6461433"/>
            <a:ext cx="630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Occasion unweighted [weighted] base among respondents age 4-70 | </a:t>
            </a: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Item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% (Change PP Vs Benchmark) |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Base Sample size: LS: 0-150,   151-250 | Significance vs Total @ 95% CL :    High     Low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E9CE86E-6043-4163-AE65-D3C7B05B9870}"/>
              </a:ext>
            </a:extLst>
          </p:cNvPr>
          <p:cNvSpPr/>
          <p:nvPr/>
        </p:nvSpPr>
        <p:spPr>
          <a:xfrm>
            <a:off x="5426894" y="6669768"/>
            <a:ext cx="91440" cy="9144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1325E11-9A56-4A85-A3F7-575D0A993DDD}"/>
              </a:ext>
            </a:extLst>
          </p:cNvPr>
          <p:cNvSpPr/>
          <p:nvPr/>
        </p:nvSpPr>
        <p:spPr>
          <a:xfrm>
            <a:off x="7731651" y="6681492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B933D36-6468-4773-A8DA-260540EBE442}"/>
              </a:ext>
            </a:extLst>
          </p:cNvPr>
          <p:cNvSpPr/>
          <p:nvPr/>
        </p:nvSpPr>
        <p:spPr>
          <a:xfrm>
            <a:off x="8112091" y="667914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6719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726397"/>
              </p:ext>
            </p:extLst>
          </p:nvPr>
        </p:nvGraphicFramePr>
        <p:xfrm>
          <a:off x="197223" y="536832"/>
          <a:ext cx="11729730" cy="5831598"/>
        </p:xfrm>
        <a:graphic>
          <a:graphicData uri="http://schemas.openxmlformats.org/drawingml/2006/table">
            <a:tbl>
              <a:tblPr/>
              <a:tblGrid>
                <a:gridCol w="1419194">
                  <a:extLst>
                    <a:ext uri="{9D8B030D-6E8A-4147-A177-3AD203B41FA5}">
                      <a16:colId xmlns:a16="http://schemas.microsoft.com/office/drawing/2014/main" val="2201052266"/>
                    </a:ext>
                  </a:extLst>
                </a:gridCol>
                <a:gridCol w="3657802">
                  <a:extLst>
                    <a:ext uri="{9D8B030D-6E8A-4147-A177-3AD203B41FA5}">
                      <a16:colId xmlns:a16="http://schemas.microsoft.com/office/drawing/2014/main" val="1095228742"/>
                    </a:ext>
                  </a:extLst>
                </a:gridCol>
                <a:gridCol w="1108789">
                  <a:extLst>
                    <a:ext uri="{9D8B030D-6E8A-4147-A177-3AD203B41FA5}">
                      <a16:colId xmlns:a16="http://schemas.microsoft.com/office/drawing/2014/main" val="2720634411"/>
                    </a:ext>
                  </a:extLst>
                </a:gridCol>
                <a:gridCol w="1108789">
                  <a:extLst>
                    <a:ext uri="{9D8B030D-6E8A-4147-A177-3AD203B41FA5}">
                      <a16:colId xmlns:a16="http://schemas.microsoft.com/office/drawing/2014/main" val="245864960"/>
                    </a:ext>
                  </a:extLst>
                </a:gridCol>
                <a:gridCol w="1108789">
                  <a:extLst>
                    <a:ext uri="{9D8B030D-6E8A-4147-A177-3AD203B41FA5}">
                      <a16:colId xmlns:a16="http://schemas.microsoft.com/office/drawing/2014/main" val="337171266"/>
                    </a:ext>
                  </a:extLst>
                </a:gridCol>
                <a:gridCol w="1108789">
                  <a:extLst>
                    <a:ext uri="{9D8B030D-6E8A-4147-A177-3AD203B41FA5}">
                      <a16:colId xmlns:a16="http://schemas.microsoft.com/office/drawing/2014/main" val="3425205528"/>
                    </a:ext>
                  </a:extLst>
                </a:gridCol>
                <a:gridCol w="1108789">
                  <a:extLst>
                    <a:ext uri="{9D8B030D-6E8A-4147-A177-3AD203B41FA5}">
                      <a16:colId xmlns:a16="http://schemas.microsoft.com/office/drawing/2014/main" val="531258114"/>
                    </a:ext>
                  </a:extLst>
                </a:gridCol>
                <a:gridCol w="1108789">
                  <a:extLst>
                    <a:ext uri="{9D8B030D-6E8A-4147-A177-3AD203B41FA5}">
                      <a16:colId xmlns:a16="http://schemas.microsoft.com/office/drawing/2014/main" val="3883516123"/>
                    </a:ext>
                  </a:extLst>
                </a:gridCol>
              </a:tblGrid>
              <a:tr h="714042"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219" marR="5219" marT="521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219" marR="5219" marT="521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18288" marR="18288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OTHER GROCERY/SUPERMARKET STORE (GENERAL, SPECIALTY OR ETHNIC</a:t>
                      </a:r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algn="ctr" fontAlgn="b"/>
                      <a:endParaRPr lang="en-US" sz="9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 Cond" panose="020B06060304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PUBLIX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SAFEWAY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TRADER JOE’S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 Cond" panose="020B0606030402020204" pitchFamily="34" charset="0"/>
                          <a:ea typeface="+mn-ea"/>
                          <a:cs typeface="+mn-cs"/>
                        </a:rPr>
                        <a:t>ALBERTSON'S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2615319"/>
                  </a:ext>
                </a:extLst>
              </a:tr>
              <a:tr h="327664"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5219" marR="5219" marT="521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endParaRPr lang="en-US" sz="800" b="0" i="1" u="none" strike="noStrike" dirty="0">
                        <a:solidFill>
                          <a:srgbClr val="7F7F7F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50" b="0" i="1" u="none" strike="noStrike" baseline="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16740 </a:t>
                      </a:r>
                    </a:p>
                    <a:p>
                      <a:pPr algn="ctr" rtl="0" fontAlgn="t"/>
                      <a:r>
                        <a:rPr lang="en-US" sz="1050" b="0" i="1" u="none" strike="noStrike" baseline="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[16759]</a:t>
                      </a:r>
                      <a:endParaRPr lang="en-US" sz="1050" b="0" i="1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144" marR="9144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10192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[10219]</a:t>
                      </a:r>
                    </a:p>
                  </a:txBody>
                  <a:tcPr marL="9144" marR="9144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441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[434]</a:t>
                      </a:r>
                    </a:p>
                  </a:txBody>
                  <a:tcPr marL="9144" marR="9144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610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[615]</a:t>
                      </a:r>
                    </a:p>
                  </a:txBody>
                  <a:tcPr marL="9144" marR="9144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243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[242]</a:t>
                      </a:r>
                    </a:p>
                  </a:txBody>
                  <a:tcPr marL="9144" marR="9144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1322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[1356]</a:t>
                      </a:r>
                    </a:p>
                  </a:txBody>
                  <a:tcPr marL="9144" marR="9144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796221"/>
                  </a:ext>
                </a:extLst>
              </a:tr>
              <a:tr h="199327">
                <a:tc rowSpan="2">
                  <a:txBody>
                    <a:bodyPr/>
                    <a:lstStyle/>
                    <a:p>
                      <a:pPr algn="ctr" fontAlgn="ctr"/>
                      <a:endParaRPr lang="en-US" sz="11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Where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0" marR="5219" marT="521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Home</a:t>
                      </a:r>
                    </a:p>
                  </a:txBody>
                  <a:tcPr marL="36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0821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85%</a:t>
                      </a:r>
                      <a:endParaRPr lang="en-US" sz="1100" b="0" i="0" u="none" strike="noStrike" dirty="0">
                        <a:solidFill>
                          <a:srgbClr val="30821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60%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80%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67%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0821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83%</a:t>
                      </a:r>
                      <a:endParaRPr lang="en-US" sz="1100" b="0" i="0" u="none" strike="noStrike" dirty="0">
                        <a:solidFill>
                          <a:srgbClr val="30821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0042709"/>
                  </a:ext>
                </a:extLst>
              </a:tr>
              <a:tr h="1993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Out of Home</a:t>
                      </a:r>
                    </a:p>
                  </a:txBody>
                  <a:tcPr marL="36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91717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15%</a:t>
                      </a:r>
                      <a:endParaRPr lang="en-US" sz="1100" b="0" i="0" u="none" strike="noStrike" dirty="0">
                        <a:solidFill>
                          <a:srgbClr val="C91717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40%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33%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91717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17%</a:t>
                      </a:r>
                      <a:endParaRPr lang="en-US" sz="1100" b="0" i="0" u="none" strike="noStrike" dirty="0">
                        <a:solidFill>
                          <a:srgbClr val="C91717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59723"/>
                  </a:ext>
                </a:extLst>
              </a:tr>
              <a:tr h="199327">
                <a:tc rowSpan="6">
                  <a:txBody>
                    <a:bodyPr/>
                    <a:lstStyle/>
                    <a:p>
                      <a:pPr algn="ctr" fontAlgn="ctr"/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algn="ctr" fontAlgn="ctr"/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Why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0" marR="5219" marT="521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Meal Time</a:t>
                      </a:r>
                    </a:p>
                  </a:txBody>
                  <a:tcPr marL="36576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57%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39%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56%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91717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50%</a:t>
                      </a:r>
                      <a:endParaRPr lang="en-US" sz="1100" b="0" i="0" u="none" strike="noStrike" dirty="0">
                        <a:solidFill>
                          <a:srgbClr val="C91717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662884"/>
                  </a:ext>
                </a:extLst>
              </a:tr>
              <a:tr h="1993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Convenience</a:t>
                      </a:r>
                    </a:p>
                  </a:txBody>
                  <a:tcPr marL="36576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38%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39%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37%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982486"/>
                  </a:ext>
                </a:extLst>
              </a:tr>
              <a:tr h="1993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Nourishment</a:t>
                      </a:r>
                    </a:p>
                  </a:txBody>
                  <a:tcPr marL="36576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28%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36%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0821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33%</a:t>
                      </a:r>
                      <a:endParaRPr lang="en-US" sz="1100" b="0" i="0" u="none" strike="noStrike" dirty="0">
                        <a:solidFill>
                          <a:srgbClr val="30821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930702"/>
                  </a:ext>
                </a:extLst>
              </a:tr>
              <a:tr h="1993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Pleasure</a:t>
                      </a:r>
                    </a:p>
                  </a:txBody>
                  <a:tcPr marL="36576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25%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29%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43%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23%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008960"/>
                  </a:ext>
                </a:extLst>
              </a:tr>
              <a:tr h="1993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Social</a:t>
                      </a:r>
                    </a:p>
                  </a:txBody>
                  <a:tcPr marL="36576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9%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8%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5238947"/>
                  </a:ext>
                </a:extLst>
              </a:tr>
              <a:tr h="1993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Grazing</a:t>
                      </a:r>
                    </a:p>
                  </a:txBody>
                  <a:tcPr marL="36576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8%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10%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370601"/>
                  </a:ext>
                </a:extLst>
              </a:tr>
              <a:tr h="199327">
                <a:tc rowSpan="8">
                  <a:txBody>
                    <a:bodyPr/>
                    <a:lstStyle/>
                    <a:p>
                      <a:pPr algn="ctr" fontAlgn="ctr"/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algn="ctr" fontAlgn="ctr"/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Who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0" marR="5219" marT="521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Female</a:t>
                      </a:r>
                    </a:p>
                  </a:txBody>
                  <a:tcPr marL="36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47%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53%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47%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53%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46%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4700206"/>
                  </a:ext>
                </a:extLst>
              </a:tr>
              <a:tr h="1993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Male</a:t>
                      </a:r>
                    </a:p>
                  </a:txBody>
                  <a:tcPr marL="36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53%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47%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53%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47%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54%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32139"/>
                  </a:ext>
                </a:extLst>
              </a:tr>
              <a:tr h="1993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Gen Z 4-12</a:t>
                      </a:r>
                    </a:p>
                  </a:txBody>
                  <a:tcPr marL="36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15%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0821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20%</a:t>
                      </a:r>
                      <a:endParaRPr lang="en-US" sz="1100" b="0" i="0" u="none" strike="noStrike" kern="1200" dirty="0">
                        <a:solidFill>
                          <a:srgbClr val="308219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9884860"/>
                  </a:ext>
                </a:extLst>
              </a:tr>
              <a:tr h="1993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Gen Z 13-21</a:t>
                      </a:r>
                    </a:p>
                  </a:txBody>
                  <a:tcPr marL="36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12%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12%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412520"/>
                  </a:ext>
                </a:extLst>
              </a:tr>
              <a:tr h="1993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Millennial (22-38)</a:t>
                      </a:r>
                    </a:p>
                  </a:txBody>
                  <a:tcPr marL="36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27%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35%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28%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9337420"/>
                  </a:ext>
                </a:extLst>
              </a:tr>
              <a:tr h="1993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Gen X (39-54)</a:t>
                      </a:r>
                    </a:p>
                  </a:txBody>
                  <a:tcPr marL="36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22%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19%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780408"/>
                  </a:ext>
                </a:extLst>
              </a:tr>
              <a:tr h="1993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Boomers (55-70)</a:t>
                      </a:r>
                    </a:p>
                  </a:txBody>
                  <a:tcPr marL="36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24%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21%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582597"/>
                  </a:ext>
                </a:extLst>
              </a:tr>
              <a:tr h="1993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Average HH Income</a:t>
                      </a:r>
                    </a:p>
                  </a:txBody>
                  <a:tcPr marL="36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$72.7k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$72.5k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$70.4k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$93.2k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$57.5k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$60.7k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016377"/>
                  </a:ext>
                </a:extLst>
              </a:tr>
              <a:tr h="199327">
                <a:tc rowSpan="3">
                  <a:txBody>
                    <a:bodyPr/>
                    <a:lstStyle/>
                    <a:p>
                      <a:pPr algn="ctr" fontAlgn="ctr"/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algn="ctr" fontAlgn="ctr"/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Who With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0" marR="5219" marT="521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Alone</a:t>
                      </a:r>
                    </a:p>
                  </a:txBody>
                  <a:tcPr marL="36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46%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37%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39%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43%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7248933"/>
                  </a:ext>
                </a:extLst>
              </a:tr>
              <a:tr h="1993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With Family</a:t>
                      </a:r>
                    </a:p>
                  </a:txBody>
                  <a:tcPr marL="36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48%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54%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43%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49%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0709733"/>
                  </a:ext>
                </a:extLst>
              </a:tr>
              <a:tr h="1993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Others</a:t>
                      </a:r>
                    </a:p>
                  </a:txBody>
                  <a:tcPr marL="36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8%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10%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400278"/>
                  </a:ext>
                </a:extLst>
              </a:tr>
              <a:tr h="199327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0" marR="5219" marT="521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Watching TV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29%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0821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32%</a:t>
                      </a:r>
                      <a:endParaRPr lang="en-US" sz="1100" b="0" i="0" u="none" strike="noStrike" dirty="0">
                        <a:solidFill>
                          <a:srgbClr val="30821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95959"/>
                          </a:solidFill>
                          <a:effectLst/>
                          <a:latin typeface="Franklin Gothic Book" panose="020B0503020102020204" pitchFamily="34" charset="0"/>
                        </a:rPr>
                        <a:t>31%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08219"/>
                          </a:solidFill>
                          <a:effectLst/>
                          <a:latin typeface="Franklin Gothic Book" panose="020B0503020102020204" pitchFamily="34" charset="0"/>
                        </a:rPr>
                        <a:t>37%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27%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500640"/>
                  </a:ext>
                </a:extLst>
              </a:tr>
              <a:tr h="199327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</a:txBody>
                  <a:tcPr marL="0" marR="5219" marT="521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Relaxing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13%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15%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492741"/>
                  </a:ext>
                </a:extLst>
              </a:tr>
              <a:tr h="199327">
                <a:tc rowSpan="3">
                  <a:txBody>
                    <a:bodyPr/>
                    <a:lstStyle/>
                    <a:p>
                      <a:pPr algn="ctr" fontAlgn="ctr"/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Activities</a:t>
                      </a:r>
                    </a:p>
                    <a:p>
                      <a:pPr algn="ctr" fontAlgn="ctr"/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(Top 5)</a:t>
                      </a:r>
                    </a:p>
                  </a:txBody>
                  <a:tcPr marL="0" marR="5219" marT="521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Socializing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9%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C91717"/>
                          </a:solidFill>
                          <a:effectLst/>
                          <a:latin typeface="Franklin Gothic Book" panose="020B05030201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8%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2282"/>
                  </a:ext>
                </a:extLst>
              </a:tr>
              <a:tr h="199327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5219" marR="5219" marT="5219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Getting Ready for Day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10%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11%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1415075"/>
                  </a:ext>
                </a:extLst>
              </a:tr>
              <a:tr h="199327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</a:endParaRPr>
                    </a:p>
                  </a:txBody>
                  <a:tcPr marL="5219" marR="5219" marT="5219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Social Media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9%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9%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5947520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FAC26FCC-11C9-C949-A8B4-D11D917242CE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2000" y="1196684"/>
            <a:ext cx="12456000" cy="4156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9EDFED0-D47F-5C46-981B-3A776608722A}"/>
              </a:ext>
            </a:extLst>
          </p:cNvPr>
          <p:cNvCxnSpPr>
            <a:cxnSpLocks/>
          </p:cNvCxnSpPr>
          <p:nvPr/>
        </p:nvCxnSpPr>
        <p:spPr>
          <a:xfrm>
            <a:off x="11281917" y="1209936"/>
            <a:ext cx="200526" cy="0"/>
          </a:xfrm>
          <a:prstGeom prst="line">
            <a:avLst/>
          </a:prstGeom>
          <a:ln w="9525">
            <a:solidFill>
              <a:srgbClr val="DB13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9FF1A9B-E123-0A46-9427-27605577F8CC}"/>
              </a:ext>
            </a:extLst>
          </p:cNvPr>
          <p:cNvCxnSpPr>
            <a:cxnSpLocks/>
          </p:cNvCxnSpPr>
          <p:nvPr/>
        </p:nvCxnSpPr>
        <p:spPr>
          <a:xfrm>
            <a:off x="9054366" y="1209936"/>
            <a:ext cx="200526" cy="0"/>
          </a:xfrm>
          <a:prstGeom prst="line">
            <a:avLst/>
          </a:prstGeom>
          <a:ln w="9525">
            <a:solidFill>
              <a:srgbClr val="DB13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6E465E-3DE2-E04F-A66A-D778D9965054}"/>
              </a:ext>
            </a:extLst>
          </p:cNvPr>
          <p:cNvCxnSpPr>
            <a:cxnSpLocks/>
          </p:cNvCxnSpPr>
          <p:nvPr/>
        </p:nvCxnSpPr>
        <p:spPr>
          <a:xfrm>
            <a:off x="5726093" y="1209936"/>
            <a:ext cx="200526" cy="0"/>
          </a:xfrm>
          <a:prstGeom prst="line">
            <a:avLst/>
          </a:prstGeom>
          <a:ln w="9525">
            <a:solidFill>
              <a:srgbClr val="DB13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CB7A3EC-2A12-6B4E-9855-9B7F5DC7C22F}"/>
              </a:ext>
            </a:extLst>
          </p:cNvPr>
          <p:cNvCxnSpPr>
            <a:cxnSpLocks/>
          </p:cNvCxnSpPr>
          <p:nvPr/>
        </p:nvCxnSpPr>
        <p:spPr>
          <a:xfrm>
            <a:off x="6844951" y="1209936"/>
            <a:ext cx="200526" cy="0"/>
          </a:xfrm>
          <a:prstGeom prst="line">
            <a:avLst/>
          </a:prstGeom>
          <a:ln w="9525">
            <a:solidFill>
              <a:srgbClr val="DB13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71142-2862-F54A-AB51-E38D8B0C16A4}"/>
              </a:ext>
            </a:extLst>
          </p:cNvPr>
          <p:cNvCxnSpPr>
            <a:cxnSpLocks/>
          </p:cNvCxnSpPr>
          <p:nvPr/>
        </p:nvCxnSpPr>
        <p:spPr>
          <a:xfrm>
            <a:off x="7952370" y="1209936"/>
            <a:ext cx="200526" cy="0"/>
          </a:xfrm>
          <a:prstGeom prst="line">
            <a:avLst/>
          </a:prstGeom>
          <a:ln w="9525">
            <a:solidFill>
              <a:srgbClr val="DB13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91861D5-A33C-1347-B57B-7A38D78C6695}"/>
              </a:ext>
            </a:extLst>
          </p:cNvPr>
          <p:cNvCxnSpPr>
            <a:cxnSpLocks/>
          </p:cNvCxnSpPr>
          <p:nvPr/>
        </p:nvCxnSpPr>
        <p:spPr>
          <a:xfrm>
            <a:off x="10179865" y="1209936"/>
            <a:ext cx="200526" cy="0"/>
          </a:xfrm>
          <a:prstGeom prst="line">
            <a:avLst/>
          </a:prstGeom>
          <a:ln w="9525">
            <a:solidFill>
              <a:srgbClr val="DB13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0C60E607-85A3-3646-96DC-210B75D948A6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429860" y="3514315"/>
            <a:ext cx="5652925" cy="432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3D39895-6BC2-C94F-A2F4-ECCDB9480F32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550316" y="3514315"/>
            <a:ext cx="5652925" cy="4320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F69972B1-B02B-A84D-AC19-FE832EF8FF1B}"/>
              </a:ext>
            </a:extLst>
          </p:cNvPr>
          <p:cNvSpPr/>
          <p:nvPr/>
        </p:nvSpPr>
        <p:spPr>
          <a:xfrm>
            <a:off x="4808737" y="1254727"/>
            <a:ext cx="390477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n=</a:t>
            </a:r>
            <a:endParaRPr kumimoji="0" lang="en-US" sz="8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DF8B57FE-CBA9-624E-8512-2982A9EF0664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9123497" y="3514314"/>
            <a:ext cx="5652925" cy="432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02EDF8F-2696-AA49-B84F-6F38DD7328C7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1232888" y="3514315"/>
            <a:ext cx="5652925" cy="432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27F22A8-509C-124F-AB39-F16134C288E2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042097" y="3514314"/>
            <a:ext cx="5652925" cy="432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1834B6B-A464-2747-A797-F59579D2D30A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690624" y="3514314"/>
            <a:ext cx="5652925" cy="432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1DC36EE-375D-E645-9284-80B2E374A84E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797648" y="3514314"/>
            <a:ext cx="5652925" cy="43200"/>
          </a:xfrm>
          <a:prstGeom prst="rect">
            <a:avLst/>
          </a:prstGeom>
        </p:spPr>
      </p:pic>
      <p:sp>
        <p:nvSpPr>
          <p:cNvPr id="68" name="Title 4">
            <a:extLst>
              <a:ext uri="{FF2B5EF4-FFF2-40B4-BE49-F238E27FC236}">
                <a16:creationId xmlns:a16="http://schemas.microsoft.com/office/drawing/2014/main" id="{E1B640FD-E807-C041-9019-12E561151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43" y="11334"/>
            <a:ext cx="11338560" cy="549275"/>
          </a:xfrm>
        </p:spPr>
        <p:txBody>
          <a:bodyPr>
            <a:noAutofit/>
          </a:bodyPr>
          <a:lstStyle/>
          <a:p>
            <a:r>
              <a:rPr lang="en-US" dirty="0"/>
              <a:t>RETAILER COMPARISON – Consumption Behaviors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5F2EBDE9-48B1-8C49-BED9-135FEA873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908" y="4755006"/>
            <a:ext cx="504000" cy="50400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61BA6E66-48A6-2640-8940-008E1D5686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857" y="3583745"/>
            <a:ext cx="466131" cy="46613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314E73A2-ABAC-A048-B02B-949827C462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5" y="2215343"/>
            <a:ext cx="466131" cy="46613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EF7B7F02-479C-8045-9142-00CE521850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69" y="1457455"/>
            <a:ext cx="452878" cy="452878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3B5EAAF5-E5EC-E247-98A0-ED7879D296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775" y="5465719"/>
            <a:ext cx="545312" cy="545312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8E6753D2-E844-4873-835E-3FBD9A222752}"/>
              </a:ext>
            </a:extLst>
          </p:cNvPr>
          <p:cNvSpPr txBox="1"/>
          <p:nvPr/>
        </p:nvSpPr>
        <p:spPr>
          <a:xfrm>
            <a:off x="3823193" y="6461433"/>
            <a:ext cx="630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Occasion unweighted [weighted] base among respondents age 4-70 | </a:t>
            </a: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Item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% (Change PP Vs Benchmark) |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Base Sample size: LS: 0-150,   151-250 | Significance vs Total @ 95% CL :    High     Low 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8D55168E-4835-4CAD-A918-30040C190A14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859224" y="3653067"/>
            <a:ext cx="5652925" cy="43200"/>
          </a:xfrm>
          <a:prstGeom prst="rect">
            <a:avLst/>
          </a:prstGeom>
        </p:spPr>
      </p:pic>
      <p:sp>
        <p:nvSpPr>
          <p:cNvPr id="32" name="notAvailable">
            <a:extLst>
              <a:ext uri="{FF2B5EF4-FFF2-40B4-BE49-F238E27FC236}">
                <a16:creationId xmlns:a16="http://schemas.microsoft.com/office/drawing/2014/main" id="{C457E2CF-9D4F-49BE-930D-777770B69E2E}"/>
              </a:ext>
            </a:extLst>
          </p:cNvPr>
          <p:cNvSpPr txBox="1"/>
          <p:nvPr/>
        </p:nvSpPr>
        <p:spPr>
          <a:xfrm>
            <a:off x="1592153" y="5794611"/>
            <a:ext cx="10347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Not Applicable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53A8DD2-408C-49A5-A84F-3204BFB5C38C}"/>
              </a:ext>
            </a:extLst>
          </p:cNvPr>
          <p:cNvSpPr/>
          <p:nvPr/>
        </p:nvSpPr>
        <p:spPr>
          <a:xfrm>
            <a:off x="5426894" y="6669768"/>
            <a:ext cx="91440" cy="9144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A16B190-10A3-484A-90D4-0F846012675D}"/>
              </a:ext>
            </a:extLst>
          </p:cNvPr>
          <p:cNvSpPr/>
          <p:nvPr/>
        </p:nvSpPr>
        <p:spPr>
          <a:xfrm>
            <a:off x="7731651" y="6681492"/>
            <a:ext cx="91440" cy="91440"/>
          </a:xfrm>
          <a:prstGeom prst="ellipse">
            <a:avLst/>
          </a:prstGeom>
          <a:solidFill>
            <a:srgbClr val="308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C23A2EA-AB3A-4ED9-B46A-44B8C898DDB7}"/>
              </a:ext>
            </a:extLst>
          </p:cNvPr>
          <p:cNvSpPr/>
          <p:nvPr/>
        </p:nvSpPr>
        <p:spPr>
          <a:xfrm>
            <a:off x="8112091" y="6679149"/>
            <a:ext cx="91440" cy="91440"/>
          </a:xfrm>
          <a:prstGeom prst="ellipse">
            <a:avLst/>
          </a:prstGeom>
          <a:solidFill>
            <a:srgbClr val="C9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7029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5327AB-88D1-5449-94B4-DC2800895352}"/>
              </a:ext>
            </a:extLst>
          </p:cNvPr>
          <p:cNvSpPr/>
          <p:nvPr/>
        </p:nvSpPr>
        <p:spPr>
          <a:xfrm>
            <a:off x="0" y="2519569"/>
            <a:ext cx="7825508" cy="125730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APPENDIX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6D918E6-473E-3D4D-8A21-C25DE2BD5699}"/>
              </a:ext>
            </a:extLst>
          </p:cNvPr>
          <p:cNvGrpSpPr/>
          <p:nvPr/>
        </p:nvGrpSpPr>
        <p:grpSpPr>
          <a:xfrm rot="5400000">
            <a:off x="6812698" y="1018570"/>
            <a:ext cx="6139714" cy="4097218"/>
            <a:chOff x="0" y="6488755"/>
            <a:chExt cx="3604717" cy="36924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894B9A-A17D-304E-BF44-E5CB19758119}"/>
                </a:ext>
              </a:extLst>
            </p:cNvPr>
            <p:cNvSpPr/>
            <p:nvPr userDrawn="1"/>
          </p:nvSpPr>
          <p:spPr>
            <a:xfrm>
              <a:off x="0" y="6488755"/>
              <a:ext cx="3604716" cy="369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Isosceles Triangle 19">
              <a:extLst>
                <a:ext uri="{FF2B5EF4-FFF2-40B4-BE49-F238E27FC236}">
                  <a16:creationId xmlns:a16="http://schemas.microsoft.com/office/drawing/2014/main" id="{71ACD336-2BDB-2E49-B5E4-026DD61038DA}"/>
                </a:ext>
              </a:extLst>
            </p:cNvPr>
            <p:cNvSpPr/>
            <p:nvPr userDrawn="1"/>
          </p:nvSpPr>
          <p:spPr>
            <a:xfrm rot="16200000">
              <a:off x="3263520" y="6515062"/>
              <a:ext cx="367503" cy="314890"/>
            </a:xfrm>
            <a:prstGeom prst="triangle">
              <a:avLst/>
            </a:prstGeom>
            <a:solidFill>
              <a:srgbClr val="DB13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" name="Picture 4" descr="Image result for kelloggs logo">
            <a:extLst>
              <a:ext uri="{FF2B5EF4-FFF2-40B4-BE49-F238E27FC236}">
                <a16:creationId xmlns:a16="http://schemas.microsoft.com/office/drawing/2014/main" id="{BD8104E7-A948-C848-84DA-03719470C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055" y="188793"/>
            <a:ext cx="898988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24D3F0-9DB4-E443-883D-ECBD1B4135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8" r="6957"/>
          <a:stretch/>
        </p:blipFill>
        <p:spPr>
          <a:xfrm>
            <a:off x="7825507" y="717817"/>
            <a:ext cx="4100525" cy="408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6158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06619E1-5773-4A4A-A4E3-249EF2EED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548" y="1148687"/>
            <a:ext cx="7516049" cy="46407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19" y="13425"/>
            <a:ext cx="10700826" cy="944762"/>
          </a:xfrm>
        </p:spPr>
        <p:txBody>
          <a:bodyPr>
            <a:normAutofit/>
          </a:bodyPr>
          <a:lstStyle/>
          <a:p>
            <a:r>
              <a:rPr lang="en-US" dirty="0"/>
              <a:t>CHANNEL COMPARISON INTERPRETATION GUIDE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 flipH="1" flipV="1">
            <a:off x="2142840" y="2309097"/>
            <a:ext cx="3737455" cy="12461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ilter1"/>
          <p:cNvSpPr/>
          <p:nvPr/>
        </p:nvSpPr>
        <p:spPr>
          <a:xfrm>
            <a:off x="426720" y="1734837"/>
            <a:ext cx="1857829" cy="10895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CHANNEL SIZE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“Across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occasions, 4% of items are purchased at Club/Warehouse stores.”</a:t>
            </a:r>
          </a:p>
        </p:txBody>
      </p:sp>
      <p:sp>
        <p:nvSpPr>
          <p:cNvPr id="19" name="Filter2"/>
          <p:cNvSpPr/>
          <p:nvPr/>
        </p:nvSpPr>
        <p:spPr>
          <a:xfrm>
            <a:off x="426719" y="3582908"/>
            <a:ext cx="1857829" cy="158812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OCCASION SIZES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“22% of grocery/ supermarket/ hypermarket purchases are consumed at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Filter&gt;Dinner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compared to 22% of total purchases. </a:t>
            </a:r>
          </a:p>
        </p:txBody>
      </p:sp>
      <p:cxnSp>
        <p:nvCxnSpPr>
          <p:cNvPr id="36" name="Straight Connector 35"/>
          <p:cNvCxnSpPr>
            <a:cxnSpLocks/>
          </p:cNvCxnSpPr>
          <p:nvPr/>
        </p:nvCxnSpPr>
        <p:spPr>
          <a:xfrm flipH="1">
            <a:off x="7061983" y="4743091"/>
            <a:ext cx="3038620" cy="85585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</p:cNvCxnSpPr>
          <p:nvPr/>
        </p:nvCxnSpPr>
        <p:spPr>
          <a:xfrm flipH="1" flipV="1">
            <a:off x="1966027" y="4004422"/>
            <a:ext cx="1857829" cy="60978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166F60C-539A-4B7F-BF05-87AE7C4617ED}"/>
              </a:ext>
            </a:extLst>
          </p:cNvPr>
          <p:cNvSpPr/>
          <p:nvPr/>
        </p:nvSpPr>
        <p:spPr>
          <a:xfrm>
            <a:off x="9800598" y="4115227"/>
            <a:ext cx="2354136" cy="6278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SIGNIFICANCE TESTING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Green/Red font color indicates significantly high/low vs Total.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92E3196D-CEB0-4098-BEDB-5E606476DF56}"/>
              </a:ext>
            </a:extLst>
          </p:cNvPr>
          <p:cNvSpPr txBox="1"/>
          <p:nvPr/>
        </p:nvSpPr>
        <p:spPr>
          <a:xfrm>
            <a:off x="3539504" y="6553712"/>
            <a:ext cx="20569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* Refer to Notes for Additional Filters</a:t>
            </a:r>
          </a:p>
        </p:txBody>
      </p:sp>
    </p:spTree>
    <p:extLst>
      <p:ext uri="{BB962C8B-B14F-4D97-AF65-F5344CB8AC3E}">
        <p14:creationId xmlns:p14="http://schemas.microsoft.com/office/powerpoint/2010/main" val="403870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500DF2-8EE3-4449-86FD-69E5F5D0F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332" y="1028526"/>
            <a:ext cx="7830121" cy="428350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 flipH="1">
            <a:off x="1983640" y="2147001"/>
            <a:ext cx="3793492" cy="24450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ilter1"/>
          <p:cNvSpPr/>
          <p:nvPr/>
        </p:nvSpPr>
        <p:spPr>
          <a:xfrm>
            <a:off x="182880" y="1817936"/>
            <a:ext cx="2101669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CHANNEL SIZE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“Across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Filter&gt;occasions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4% of items are purchased at Club/Warehouse stores.”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80651" y="5358045"/>
            <a:ext cx="2755137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OCCASION SIZES, </a:t>
            </a:r>
            <a:b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INDEXED TO TOTAL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“Markets underindex on Breakfast for One (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126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 and 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under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index on </a:t>
            </a:r>
            <a:b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Dinner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84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).”</a:t>
            </a:r>
          </a:p>
        </p:txBody>
      </p:sp>
      <p:cxnSp>
        <p:nvCxnSpPr>
          <p:cNvPr id="36" name="Straight Connector 35"/>
          <p:cNvCxnSpPr>
            <a:cxnSpLocks/>
            <a:stCxn id="16" idx="1"/>
          </p:cNvCxnSpPr>
          <p:nvPr/>
        </p:nvCxnSpPr>
        <p:spPr>
          <a:xfrm flipH="1">
            <a:off x="7371471" y="4429159"/>
            <a:ext cx="2743199" cy="81253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</p:cNvCxnSpPr>
          <p:nvPr/>
        </p:nvCxnSpPr>
        <p:spPr>
          <a:xfrm flipH="1">
            <a:off x="3384646" y="2990099"/>
            <a:ext cx="1112290" cy="255801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4496936" y="5740177"/>
          <a:ext cx="1890215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90215">
                  <a:extLst>
                    <a:ext uri="{9D8B030D-6E8A-4147-A177-3AD203B41FA5}">
                      <a16:colId xmlns:a16="http://schemas.microsoft.com/office/drawing/2014/main" val="4261540772"/>
                    </a:ext>
                  </a:extLst>
                </a:gridCol>
              </a:tblGrid>
              <a:tr h="124649">
                <a:tc>
                  <a:txBody>
                    <a:bodyPr/>
                    <a:lstStyle/>
                    <a:p>
                      <a:pPr algn="ctr"/>
                      <a:r>
                        <a:rPr lang="en-US" sz="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Occasion Size within Channel %</a:t>
                      </a:r>
                      <a:endParaRPr lang="en-US" sz="8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7289655"/>
                  </a:ext>
                </a:extLst>
              </a:tr>
              <a:tr h="124649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Total Occasion Size 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1247805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6331436" y="5796694"/>
            <a:ext cx="14271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100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INDEX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488CF6-D8B2-4ED2-A18F-55D7B4916D31}"/>
              </a:ext>
            </a:extLst>
          </p:cNvPr>
          <p:cNvSpPr/>
          <p:nvPr/>
        </p:nvSpPr>
        <p:spPr>
          <a:xfrm>
            <a:off x="10114670" y="4022894"/>
            <a:ext cx="2040063" cy="8125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SIGNIFICANCE TESTING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Green/Red font color indicates significantly high/low vs Total.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5B5B856-53D8-4F01-B3AA-403B1FC0B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19" y="13425"/>
            <a:ext cx="10700826" cy="944762"/>
          </a:xfrm>
        </p:spPr>
        <p:txBody>
          <a:bodyPr>
            <a:normAutofit/>
          </a:bodyPr>
          <a:lstStyle/>
          <a:p>
            <a:r>
              <a:rPr lang="en-US" dirty="0"/>
              <a:t>CHANNEL COMPARISON INTERPRETATION GUIDE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C21FD3-9E74-468D-ACB8-6FFE4925D245}"/>
              </a:ext>
            </a:extLst>
          </p:cNvPr>
          <p:cNvSpPr txBox="1"/>
          <p:nvPr/>
        </p:nvSpPr>
        <p:spPr>
          <a:xfrm>
            <a:off x="3539504" y="6553712"/>
            <a:ext cx="20569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* Refer to Notes for Additional Filters</a:t>
            </a:r>
          </a:p>
        </p:txBody>
      </p:sp>
    </p:spTree>
    <p:extLst>
      <p:ext uri="{BB962C8B-B14F-4D97-AF65-F5344CB8AC3E}">
        <p14:creationId xmlns:p14="http://schemas.microsoft.com/office/powerpoint/2010/main" val="567515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661" y="121420"/>
            <a:ext cx="11583312" cy="1515954"/>
          </a:xfrm>
        </p:spPr>
        <p:txBody>
          <a:bodyPr>
            <a:normAutofit/>
          </a:bodyPr>
          <a:lstStyle/>
          <a:p>
            <a:pPr lvl="0" defTabSz="701368">
              <a:defRPr/>
            </a:pPr>
            <a:r>
              <a:rPr lang="en-US" dirty="0"/>
              <a:t>Occasions allow us to move beyond category-first thinking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661" y="1288748"/>
            <a:ext cx="8990237" cy="104768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139" tIns="35069" rIns="70139" bIns="3506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1132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Occasions challenge us to think about how to better meet the needs within the occasions compared to our category competitors and against competing categories.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2568490"/>
            <a:ext cx="7903403" cy="360168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/>
              <a:ea typeface="+mj-ea"/>
              <a:cs typeface="+mj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7661" y="2988002"/>
            <a:ext cx="8253257" cy="2762660"/>
          </a:xfrm>
          <a:prstGeom prst="rect">
            <a:avLst/>
          </a:prstGeom>
        </p:spPr>
        <p:txBody>
          <a:bodyPr wrap="square" lIns="145143" tIns="72571" rIns="145143" bIns="72571">
            <a:spAutoFit/>
          </a:bodyPr>
          <a:lstStyle/>
          <a:p>
            <a:pPr marL="338289" marR="0" lvl="1" indent="-338289" algn="l" defTabSz="10885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Intuitive and globally understood</a:t>
            </a:r>
          </a:p>
          <a:p>
            <a:pPr marL="338289" marR="0" lvl="1" indent="-338289" algn="l" defTabSz="10885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Provide clarity on what people eat and why</a:t>
            </a:r>
          </a:p>
          <a:p>
            <a:pPr marL="338289" marR="0" lvl="1" indent="-338289" algn="l" defTabSz="10885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Sharpen our perspective on consumer behavior and trends</a:t>
            </a:r>
          </a:p>
          <a:p>
            <a:pPr marL="338289" marR="0" lvl="1" indent="-338289" algn="l" defTabSz="10885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Identify white-space and category-adjacent growth opportunities </a:t>
            </a:r>
          </a:p>
          <a:p>
            <a:pPr marL="338289" marR="0" lvl="1" indent="-338289" algn="l" defTabSz="10885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Understand truly “ownable” occasions where Kellogg’s can differentiate</a:t>
            </a:r>
          </a:p>
          <a:p>
            <a:pPr marL="338289" marR="0" lvl="1" indent="-338289" algn="l" defTabSz="10885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Focus our innovation and commercialization efforts</a:t>
            </a:r>
          </a:p>
          <a:p>
            <a:pPr marL="338289" marR="0" lvl="1" indent="-338289" algn="l" defTabSz="10885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Focus our M&amp;A activities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77" b="9931"/>
          <a:stretch/>
        </p:blipFill>
        <p:spPr>
          <a:xfrm>
            <a:off x="7903403" y="2568490"/>
            <a:ext cx="4274801" cy="3601684"/>
          </a:xfrm>
          <a:prstGeom prst="rect">
            <a:avLst/>
          </a:prstGeom>
        </p:spPr>
      </p:pic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86601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9628A5-C8D6-4875-AC06-A6C46D514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373" y="1803868"/>
            <a:ext cx="7338046" cy="398538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 flipH="1" flipV="1">
            <a:off x="2142838" y="2309093"/>
            <a:ext cx="3210212" cy="44624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ilter1"/>
          <p:cNvSpPr/>
          <p:nvPr/>
        </p:nvSpPr>
        <p:spPr>
          <a:xfrm>
            <a:off x="426720" y="1734837"/>
            <a:ext cx="1857829" cy="10895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CHANNEL SIZE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“Across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Filter&gt;occasions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4% of items are purchased at Club/Warehouse stores.”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26719" y="3749107"/>
            <a:ext cx="1857829" cy="12557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CATEGORY SIZES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“37% of grocery/ supermarket/ hypermarket purchases are main meal foods, compared to 40% of total purchases. </a:t>
            </a:r>
          </a:p>
        </p:txBody>
      </p:sp>
      <p:cxnSp>
        <p:nvCxnSpPr>
          <p:cNvPr id="36" name="Straight Connector 35"/>
          <p:cNvCxnSpPr>
            <a:cxnSpLocks/>
          </p:cNvCxnSpPr>
          <p:nvPr/>
        </p:nvCxnSpPr>
        <p:spPr>
          <a:xfrm flipH="1">
            <a:off x="7357403" y="4474500"/>
            <a:ext cx="2457267" cy="124441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</p:cNvCxnSpPr>
          <p:nvPr/>
        </p:nvCxnSpPr>
        <p:spPr>
          <a:xfrm flipH="1" flipV="1">
            <a:off x="1966029" y="4004423"/>
            <a:ext cx="2205921" cy="83427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9BD3652-2DE6-4201-ABC8-489AAF4628FC}"/>
              </a:ext>
            </a:extLst>
          </p:cNvPr>
          <p:cNvSpPr/>
          <p:nvPr/>
        </p:nvSpPr>
        <p:spPr>
          <a:xfrm>
            <a:off x="9800598" y="4115227"/>
            <a:ext cx="2354136" cy="6278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SIGNIFICANCE TESTING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Green/Red font color indicates significantly high/low vs Total.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641CAFC-8AD7-496B-8F4B-04E6C52A6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19" y="13425"/>
            <a:ext cx="10700826" cy="944762"/>
          </a:xfrm>
        </p:spPr>
        <p:txBody>
          <a:bodyPr>
            <a:normAutofit/>
          </a:bodyPr>
          <a:lstStyle/>
          <a:p>
            <a:r>
              <a:rPr lang="en-US" dirty="0"/>
              <a:t>CHANNEL COMPARISON INTERPRETATION GUIDE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C46573-EDA1-4442-A6E7-94609E4C10A3}"/>
              </a:ext>
            </a:extLst>
          </p:cNvPr>
          <p:cNvSpPr txBox="1"/>
          <p:nvPr/>
        </p:nvSpPr>
        <p:spPr>
          <a:xfrm>
            <a:off x="3539504" y="6553712"/>
            <a:ext cx="20569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* Refer to Notes for Additional Filters</a:t>
            </a:r>
          </a:p>
        </p:txBody>
      </p:sp>
    </p:spTree>
    <p:extLst>
      <p:ext uri="{BB962C8B-B14F-4D97-AF65-F5344CB8AC3E}">
        <p14:creationId xmlns:p14="http://schemas.microsoft.com/office/powerpoint/2010/main" val="12433830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DDE7FA-F798-4A90-93C4-EF4A333C7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767" y="1042593"/>
            <a:ext cx="8444772" cy="411128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 flipH="1" flipV="1">
            <a:off x="2284550" y="1788530"/>
            <a:ext cx="2468425" cy="34197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>
            <a:spLocks/>
          </p:cNvSpPr>
          <p:nvPr/>
        </p:nvSpPr>
        <p:spPr>
          <a:xfrm>
            <a:off x="418090" y="1207516"/>
            <a:ext cx="1857829" cy="7571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WHERE CONSUMED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79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% of items purchased at markets are consumed at home.</a:t>
            </a:r>
          </a:p>
        </p:txBody>
      </p:sp>
      <p:cxnSp>
        <p:nvCxnSpPr>
          <p:cNvPr id="17" name="Straight Connector 16"/>
          <p:cNvCxnSpPr>
            <a:cxnSpLocks/>
          </p:cNvCxnSpPr>
          <p:nvPr/>
        </p:nvCxnSpPr>
        <p:spPr>
          <a:xfrm flipH="1">
            <a:off x="2381063" y="2479487"/>
            <a:ext cx="2371912" cy="18567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>
            <a:spLocks/>
          </p:cNvSpPr>
          <p:nvPr/>
        </p:nvSpPr>
        <p:spPr>
          <a:xfrm>
            <a:off x="426720" y="2060567"/>
            <a:ext cx="1857829" cy="7571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MOTIVATIONS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“26% of items purchased at markets are eaten for pleasure.”</a:t>
            </a:r>
          </a:p>
        </p:txBody>
      </p:sp>
      <p:cxnSp>
        <p:nvCxnSpPr>
          <p:cNvPr id="22" name="Straight Connector 21"/>
          <p:cNvCxnSpPr>
            <a:cxnSpLocks/>
          </p:cNvCxnSpPr>
          <p:nvPr/>
        </p:nvCxnSpPr>
        <p:spPr>
          <a:xfrm flipH="1">
            <a:off x="2381062" y="3504943"/>
            <a:ext cx="2371913" cy="6618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cxnSpLocks/>
          </p:cNvCxnSpPr>
          <p:nvPr/>
        </p:nvCxnSpPr>
        <p:spPr>
          <a:xfrm flipH="1" flipV="1">
            <a:off x="8243421" y="4870179"/>
            <a:ext cx="1378858" cy="60543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>
            <a:spLocks/>
          </p:cNvSpPr>
          <p:nvPr/>
        </p:nvSpPr>
        <p:spPr>
          <a:xfrm>
            <a:off x="418090" y="3766670"/>
            <a:ext cx="1857829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AGE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27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% of items purchased at markets are eaten by millennials.”</a:t>
            </a:r>
          </a:p>
        </p:txBody>
      </p:sp>
      <p:cxnSp>
        <p:nvCxnSpPr>
          <p:cNvPr id="37" name="Straight Connector 36"/>
          <p:cNvCxnSpPr>
            <a:cxnSpLocks/>
          </p:cNvCxnSpPr>
          <p:nvPr/>
        </p:nvCxnSpPr>
        <p:spPr>
          <a:xfrm flipH="1">
            <a:off x="2333602" y="3837955"/>
            <a:ext cx="2419373" cy="122214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413925" y="4785921"/>
            <a:ext cx="2017666" cy="10895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AVG. CONSUMER HOUSEHOLD INCOME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“The average item purchased at a market is consumed by a household earning $78.96k annually.”</a:t>
            </a:r>
          </a:p>
        </p:txBody>
      </p:sp>
      <p:cxnSp>
        <p:nvCxnSpPr>
          <p:cNvPr id="40" name="Straight Connector 39"/>
          <p:cNvCxnSpPr>
            <a:cxnSpLocks/>
          </p:cNvCxnSpPr>
          <p:nvPr/>
        </p:nvCxnSpPr>
        <p:spPr>
          <a:xfrm flipH="1">
            <a:off x="4213364" y="4098107"/>
            <a:ext cx="1461098" cy="108952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3077036" y="5260306"/>
            <a:ext cx="1857829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WHO WITH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“For 49% of items purchased at markets, the consumer eats with family.”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258067" y="5254749"/>
            <a:ext cx="1857829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TOP ACTIVITIES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“For 27% of items purchased at markets, the consumer eats while watching TV.”</a:t>
            </a:r>
          </a:p>
        </p:txBody>
      </p:sp>
      <p:cxnSp>
        <p:nvCxnSpPr>
          <p:cNvPr id="44" name="Straight Connector 43"/>
          <p:cNvCxnSpPr>
            <a:cxnSpLocks/>
          </p:cNvCxnSpPr>
          <p:nvPr/>
        </p:nvCxnSpPr>
        <p:spPr>
          <a:xfrm>
            <a:off x="5809174" y="4333875"/>
            <a:ext cx="0" cy="7693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cxnSpLocks/>
          </p:cNvCxnSpPr>
          <p:nvPr/>
        </p:nvCxnSpPr>
        <p:spPr>
          <a:xfrm flipH="1">
            <a:off x="2368268" y="3065883"/>
            <a:ext cx="2468425" cy="34197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>
            <a:spLocks/>
          </p:cNvSpPr>
          <p:nvPr/>
        </p:nvSpPr>
        <p:spPr>
          <a:xfrm>
            <a:off x="413925" y="2913618"/>
            <a:ext cx="1857829" cy="7571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GENDER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47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% of items purchased at markets are eaten by women.”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4B055F-AAB6-4417-AE7D-9BD36AF569CA}"/>
              </a:ext>
            </a:extLst>
          </p:cNvPr>
          <p:cNvSpPr/>
          <p:nvPr/>
        </p:nvSpPr>
        <p:spPr>
          <a:xfrm>
            <a:off x="9569627" y="5402482"/>
            <a:ext cx="2354136" cy="6278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SIGNIFICANCE TESTING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Green/Red font color indicates significantly high/low vs Total.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C7FF1F31-1A9E-4A2E-9202-38658865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19" y="13425"/>
            <a:ext cx="10700826" cy="944762"/>
          </a:xfrm>
        </p:spPr>
        <p:txBody>
          <a:bodyPr>
            <a:normAutofit/>
          </a:bodyPr>
          <a:lstStyle/>
          <a:p>
            <a:r>
              <a:rPr lang="en-US" dirty="0"/>
              <a:t>CHANNEL COMPARISON INTERPRETATION GUIDE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27CDBF-93F6-4FF2-A81B-DFA4390A732B}"/>
              </a:ext>
            </a:extLst>
          </p:cNvPr>
          <p:cNvSpPr txBox="1"/>
          <p:nvPr/>
        </p:nvSpPr>
        <p:spPr>
          <a:xfrm>
            <a:off x="3539504" y="6553712"/>
            <a:ext cx="20569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* Refer to Notes for Additional Filters</a:t>
            </a:r>
          </a:p>
        </p:txBody>
      </p:sp>
    </p:spTree>
    <p:extLst>
      <p:ext uri="{BB962C8B-B14F-4D97-AF65-F5344CB8AC3E}">
        <p14:creationId xmlns:p14="http://schemas.microsoft.com/office/powerpoint/2010/main" val="18790041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3047223-C0EE-4ED9-AE1F-6FD04F472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838" y="1437738"/>
            <a:ext cx="7588175" cy="3996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19" y="27498"/>
            <a:ext cx="10532829" cy="944762"/>
          </a:xfrm>
        </p:spPr>
        <p:txBody>
          <a:bodyPr>
            <a:normAutofit/>
          </a:bodyPr>
          <a:lstStyle/>
          <a:p>
            <a:r>
              <a:rPr lang="en-US" dirty="0"/>
              <a:t>RETAILER COMPARISON INTERPRETATION GUIDE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 flipH="1" flipV="1">
            <a:off x="2284547" y="1946016"/>
            <a:ext cx="5143195" cy="32204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ilter1"/>
          <p:cNvSpPr/>
          <p:nvPr/>
        </p:nvSpPr>
        <p:spPr>
          <a:xfrm>
            <a:off x="426718" y="1750570"/>
            <a:ext cx="1857829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RETAILER SIZE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“Within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Filter&gt;Grocery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7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% of items are purchased at 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Publix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.”</a:t>
            </a:r>
          </a:p>
        </p:txBody>
      </p:sp>
      <p:sp>
        <p:nvSpPr>
          <p:cNvPr id="19" name="Filter2"/>
          <p:cNvSpPr/>
          <p:nvPr/>
        </p:nvSpPr>
        <p:spPr>
          <a:xfrm>
            <a:off x="426719" y="3749109"/>
            <a:ext cx="1857829" cy="12557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OCCASION SIZES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“24% of Kroger purchases are consumed at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Filter&gt;Dinner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compared to 22% of total grocery purchases. </a:t>
            </a:r>
          </a:p>
        </p:txBody>
      </p:sp>
      <p:cxnSp>
        <p:nvCxnSpPr>
          <p:cNvPr id="36" name="Straight Connector 35"/>
          <p:cNvCxnSpPr>
            <a:cxnSpLocks/>
          </p:cNvCxnSpPr>
          <p:nvPr/>
        </p:nvCxnSpPr>
        <p:spPr>
          <a:xfrm flipH="1">
            <a:off x="7132320" y="4519196"/>
            <a:ext cx="2668278" cy="76067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</p:cNvCxnSpPr>
          <p:nvPr/>
        </p:nvCxnSpPr>
        <p:spPr>
          <a:xfrm flipH="1" flipV="1">
            <a:off x="1966029" y="3969697"/>
            <a:ext cx="4659854" cy="40727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B85056B-622C-4B73-991D-549A1C4D1FA4}"/>
              </a:ext>
            </a:extLst>
          </p:cNvPr>
          <p:cNvSpPr/>
          <p:nvPr/>
        </p:nvSpPr>
        <p:spPr>
          <a:xfrm>
            <a:off x="9800598" y="4115227"/>
            <a:ext cx="2354136" cy="6278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SIGNIFICANCE TESTING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Green/Red font color indicates significantly high/low vs Total.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9E0497D5-DC36-4F43-989B-FACDEFD25804}"/>
              </a:ext>
            </a:extLst>
          </p:cNvPr>
          <p:cNvSpPr txBox="1"/>
          <p:nvPr/>
        </p:nvSpPr>
        <p:spPr>
          <a:xfrm>
            <a:off x="3539504" y="6553712"/>
            <a:ext cx="20569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* Refer to Notes for Additional Filters</a:t>
            </a:r>
          </a:p>
        </p:txBody>
      </p:sp>
    </p:spTree>
    <p:extLst>
      <p:ext uri="{BB962C8B-B14F-4D97-AF65-F5344CB8AC3E}">
        <p14:creationId xmlns:p14="http://schemas.microsoft.com/office/powerpoint/2010/main" val="10386309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28CFD89-5124-4345-8031-E7B1EDDBD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868" y="1070737"/>
            <a:ext cx="8020221" cy="433732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 flipH="1">
            <a:off x="2187017" y="2067951"/>
            <a:ext cx="5156318" cy="78890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59099" y="5314603"/>
            <a:ext cx="2755137" cy="10895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OCCASION INDEX, </a:t>
            </a:r>
            <a:b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RETAILER TO CHANNEL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“Compared to the grocery category, Kroger underindexes on Lunch (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94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 and overindexes on </a:t>
            </a:r>
            <a:b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Dinner (111).”</a:t>
            </a:r>
          </a:p>
        </p:txBody>
      </p:sp>
      <p:cxnSp>
        <p:nvCxnSpPr>
          <p:cNvPr id="36" name="Straight Connector 35"/>
          <p:cNvCxnSpPr>
            <a:cxnSpLocks/>
          </p:cNvCxnSpPr>
          <p:nvPr/>
        </p:nvCxnSpPr>
        <p:spPr>
          <a:xfrm flipH="1">
            <a:off x="7160455" y="4544840"/>
            <a:ext cx="2640146" cy="62786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</p:cNvCxnSpPr>
          <p:nvPr/>
        </p:nvCxnSpPr>
        <p:spPr>
          <a:xfrm flipH="1">
            <a:off x="3022600" y="3552825"/>
            <a:ext cx="3758028" cy="19952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226234"/>
              </p:ext>
            </p:extLst>
          </p:nvPr>
        </p:nvGraphicFramePr>
        <p:xfrm>
          <a:off x="3417436" y="5740177"/>
          <a:ext cx="1890215" cy="42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90215">
                  <a:extLst>
                    <a:ext uri="{9D8B030D-6E8A-4147-A177-3AD203B41FA5}">
                      <a16:colId xmlns:a16="http://schemas.microsoft.com/office/drawing/2014/main" val="4261540772"/>
                    </a:ext>
                  </a:extLst>
                </a:gridCol>
              </a:tblGrid>
              <a:tr h="124649">
                <a:tc>
                  <a:txBody>
                    <a:bodyPr/>
                    <a:lstStyle/>
                    <a:p>
                      <a:pPr algn="ctr"/>
                      <a:r>
                        <a:rPr lang="en-US" sz="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Occasion Size within Retailer %</a:t>
                      </a:r>
                      <a:endParaRPr lang="en-US" sz="8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7289655"/>
                  </a:ext>
                </a:extLst>
              </a:tr>
              <a:tr h="124649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Occasion Size within</a:t>
                      </a:r>
                      <a:r>
                        <a:rPr lang="en-US" sz="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Channel 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1247805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5290036" y="5796694"/>
            <a:ext cx="14271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100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INDEX</a:t>
            </a:r>
          </a:p>
        </p:txBody>
      </p:sp>
      <p:sp>
        <p:nvSpPr>
          <p:cNvPr id="20" name="Filter1"/>
          <p:cNvSpPr/>
          <p:nvPr/>
        </p:nvSpPr>
        <p:spPr>
          <a:xfrm>
            <a:off x="426719" y="2392568"/>
            <a:ext cx="1857829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RETAILER SIZE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“Within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Filter&gt;Grocery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7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% of items are purchased at 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Publix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.”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2F9E60-26FB-48ED-B8A8-572AA33168F0}"/>
              </a:ext>
            </a:extLst>
          </p:cNvPr>
          <p:cNvSpPr/>
          <p:nvPr/>
        </p:nvSpPr>
        <p:spPr>
          <a:xfrm>
            <a:off x="9800598" y="4115227"/>
            <a:ext cx="2354136" cy="6278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SIGNIFICANCE TESTING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Green/Red font color indicates significantly high/low vs Total.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6357899-F36A-4623-BA6C-FB29CF926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19" y="27498"/>
            <a:ext cx="10532829" cy="944762"/>
          </a:xfrm>
        </p:spPr>
        <p:txBody>
          <a:bodyPr>
            <a:normAutofit/>
          </a:bodyPr>
          <a:lstStyle/>
          <a:p>
            <a:r>
              <a:rPr lang="en-US" dirty="0"/>
              <a:t>RETAILER COMPARISON INTERPRETATION GUIDE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C97D95FB-E4F6-4DE3-833A-03480CE2ED22}"/>
              </a:ext>
            </a:extLst>
          </p:cNvPr>
          <p:cNvSpPr txBox="1"/>
          <p:nvPr/>
        </p:nvSpPr>
        <p:spPr>
          <a:xfrm>
            <a:off x="3539504" y="6553712"/>
            <a:ext cx="20569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* Refer to Notes for Additional Filters</a:t>
            </a:r>
          </a:p>
        </p:txBody>
      </p:sp>
    </p:spTree>
    <p:extLst>
      <p:ext uri="{BB962C8B-B14F-4D97-AF65-F5344CB8AC3E}">
        <p14:creationId xmlns:p14="http://schemas.microsoft.com/office/powerpoint/2010/main" val="4224074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9EF2A7-CBB7-4125-B12B-2EB788ED5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742" y="1444357"/>
            <a:ext cx="7681734" cy="408780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 flipH="1" flipV="1">
            <a:off x="2183524" y="1952655"/>
            <a:ext cx="5413030" cy="36670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26719" y="3832207"/>
            <a:ext cx="1857829" cy="10895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CATEGORY SIZES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20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% of Kroger purchases are fruits and veggies, compared to 15% of total grocery purchases. </a:t>
            </a:r>
          </a:p>
        </p:txBody>
      </p:sp>
      <p:cxnSp>
        <p:nvCxnSpPr>
          <p:cNvPr id="36" name="Straight Connector 35"/>
          <p:cNvCxnSpPr>
            <a:cxnSpLocks/>
          </p:cNvCxnSpPr>
          <p:nvPr/>
        </p:nvCxnSpPr>
        <p:spPr>
          <a:xfrm flipH="1">
            <a:off x="7315200" y="4544840"/>
            <a:ext cx="2485402" cy="81253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</p:cNvCxnSpPr>
          <p:nvPr/>
        </p:nvCxnSpPr>
        <p:spPr>
          <a:xfrm flipH="1">
            <a:off x="2078572" y="3247284"/>
            <a:ext cx="4870870" cy="71493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ilter1"/>
          <p:cNvSpPr/>
          <p:nvPr/>
        </p:nvSpPr>
        <p:spPr>
          <a:xfrm>
            <a:off x="426718" y="1750570"/>
            <a:ext cx="1857829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RETAILER SIZE</a:t>
            </a:r>
          </a:p>
          <a:p>
            <a:pPr lvl="0">
              <a:lnSpc>
                <a:spcPct val="90000"/>
              </a:lnSpc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“Within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&lt;Additional Filter&gt;Grocery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7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% of items are purchased at 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Publix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9AFEAE-E371-4A17-B58D-0073249C5F58}"/>
              </a:ext>
            </a:extLst>
          </p:cNvPr>
          <p:cNvSpPr/>
          <p:nvPr/>
        </p:nvSpPr>
        <p:spPr>
          <a:xfrm>
            <a:off x="9966280" y="4022894"/>
            <a:ext cx="2188454" cy="8125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SIGNIFICANCE TESTING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Green/Red font color indicates significantly high/low vs Total.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751B3E2-E2E7-4DA9-A06A-C9BD53FEF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19" y="27498"/>
            <a:ext cx="10532829" cy="944762"/>
          </a:xfrm>
        </p:spPr>
        <p:txBody>
          <a:bodyPr>
            <a:normAutofit/>
          </a:bodyPr>
          <a:lstStyle/>
          <a:p>
            <a:r>
              <a:rPr lang="en-US" dirty="0"/>
              <a:t>RETAILER COMPARISON INTERPRETATION GUIDE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DE9682-FDDF-41B2-A62C-AA6487A9BE08}"/>
              </a:ext>
            </a:extLst>
          </p:cNvPr>
          <p:cNvSpPr txBox="1"/>
          <p:nvPr/>
        </p:nvSpPr>
        <p:spPr>
          <a:xfrm>
            <a:off x="3539504" y="6553712"/>
            <a:ext cx="20569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* Refer to Notes for Additional Filters</a:t>
            </a:r>
          </a:p>
        </p:txBody>
      </p:sp>
    </p:spTree>
    <p:extLst>
      <p:ext uri="{BB962C8B-B14F-4D97-AF65-F5344CB8AC3E}">
        <p14:creationId xmlns:p14="http://schemas.microsoft.com/office/powerpoint/2010/main" val="227569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9D9D70-E0E5-4F1D-8A2F-CC91C6464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534" y="1025832"/>
            <a:ext cx="7944829" cy="42063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 flipH="1" flipV="1">
            <a:off x="1899138" y="1794166"/>
            <a:ext cx="1326663" cy="25516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>
            <a:spLocks/>
          </p:cNvSpPr>
          <p:nvPr/>
        </p:nvSpPr>
        <p:spPr>
          <a:xfrm>
            <a:off x="418090" y="1207516"/>
            <a:ext cx="1857829" cy="7571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WHERE CONSUMED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“87% of items purchased at 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Publix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are consumed at home.</a:t>
            </a:r>
          </a:p>
        </p:txBody>
      </p:sp>
      <p:sp>
        <p:nvSpPr>
          <p:cNvPr id="19" name="Rectangle 18"/>
          <p:cNvSpPr>
            <a:spLocks/>
          </p:cNvSpPr>
          <p:nvPr/>
        </p:nvSpPr>
        <p:spPr>
          <a:xfrm>
            <a:off x="426720" y="2060567"/>
            <a:ext cx="1857829" cy="7571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MOTIVATIONS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“24% of items purchased at  Kroger are eaten for pleasure.”</a:t>
            </a:r>
          </a:p>
        </p:txBody>
      </p:sp>
      <p:cxnSp>
        <p:nvCxnSpPr>
          <p:cNvPr id="22" name="Straight Connector 21"/>
          <p:cNvCxnSpPr>
            <a:cxnSpLocks/>
          </p:cNvCxnSpPr>
          <p:nvPr/>
        </p:nvCxnSpPr>
        <p:spPr>
          <a:xfrm flipH="1">
            <a:off x="2381062" y="3507295"/>
            <a:ext cx="913528" cy="65953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cxnSpLocks/>
            <a:stCxn id="21" idx="1"/>
          </p:cNvCxnSpPr>
          <p:nvPr/>
        </p:nvCxnSpPr>
        <p:spPr>
          <a:xfrm flipH="1">
            <a:off x="7738544" y="4429160"/>
            <a:ext cx="2448338" cy="74943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>
            <a:spLocks/>
          </p:cNvSpPr>
          <p:nvPr/>
        </p:nvSpPr>
        <p:spPr>
          <a:xfrm>
            <a:off x="418090" y="3849770"/>
            <a:ext cx="1857829" cy="7571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AGE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“23% of items purchased at 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Publix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are eaten by Millennials.”</a:t>
            </a:r>
          </a:p>
        </p:txBody>
      </p:sp>
      <p:cxnSp>
        <p:nvCxnSpPr>
          <p:cNvPr id="37" name="Straight Connector 36"/>
          <p:cNvCxnSpPr>
            <a:cxnSpLocks/>
          </p:cNvCxnSpPr>
          <p:nvPr/>
        </p:nvCxnSpPr>
        <p:spPr>
          <a:xfrm flipH="1">
            <a:off x="1899138" y="3870441"/>
            <a:ext cx="1326663" cy="138430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413925" y="4785921"/>
            <a:ext cx="2017666" cy="10895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AVG. CONSUMER HOUSEHOLD INCOME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“The average item purchased at 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Publix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is consumed by a household earning $82.36K annually.”</a:t>
            </a:r>
          </a:p>
        </p:txBody>
      </p:sp>
      <p:cxnSp>
        <p:nvCxnSpPr>
          <p:cNvPr id="40" name="Straight Connector 39"/>
          <p:cNvCxnSpPr>
            <a:cxnSpLocks/>
          </p:cNvCxnSpPr>
          <p:nvPr/>
        </p:nvCxnSpPr>
        <p:spPr>
          <a:xfrm flipH="1">
            <a:off x="4318782" y="4166831"/>
            <a:ext cx="1282477" cy="117101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3077036" y="5260306"/>
            <a:ext cx="1857829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WHO WITH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“For 47% of items purchased at 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Publix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the consumer eats with family.”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258067" y="5254749"/>
            <a:ext cx="1857829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TOP ACTIVITIES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“For 34% of items purchased at 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Publix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the consumer eats while watching TV.”</a:t>
            </a:r>
          </a:p>
        </p:txBody>
      </p:sp>
      <p:cxnSp>
        <p:nvCxnSpPr>
          <p:cNvPr id="44" name="Straight Connector 43"/>
          <p:cNvCxnSpPr>
            <a:cxnSpLocks/>
          </p:cNvCxnSpPr>
          <p:nvPr/>
        </p:nvCxnSpPr>
        <p:spPr>
          <a:xfrm flipH="1">
            <a:off x="5650160" y="4429159"/>
            <a:ext cx="2368425" cy="84432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cxnSpLocks/>
          </p:cNvCxnSpPr>
          <p:nvPr/>
        </p:nvCxnSpPr>
        <p:spPr>
          <a:xfrm flipH="1">
            <a:off x="2368269" y="3073678"/>
            <a:ext cx="819431" cy="27702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>
            <a:spLocks/>
          </p:cNvSpPr>
          <p:nvPr/>
        </p:nvSpPr>
        <p:spPr>
          <a:xfrm>
            <a:off x="413925" y="2913618"/>
            <a:ext cx="1857829" cy="7571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GENDER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“48% of items purchased at </a:t>
            </a:r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Publix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are eaten by women.”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777C3C-2F31-44A2-B510-6889FDFD6322}"/>
              </a:ext>
            </a:extLst>
          </p:cNvPr>
          <p:cNvSpPr/>
          <p:nvPr/>
        </p:nvSpPr>
        <p:spPr>
          <a:xfrm>
            <a:off x="10186882" y="3939795"/>
            <a:ext cx="1955501" cy="9787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68F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SIGNIFICANCE TESTING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Green/Red font color indicates significantly high/low vs Total.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2DA3B5DB-2101-49F9-9052-BD90C20A6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19" y="27498"/>
            <a:ext cx="10532829" cy="944762"/>
          </a:xfrm>
        </p:spPr>
        <p:txBody>
          <a:bodyPr>
            <a:normAutofit/>
          </a:bodyPr>
          <a:lstStyle/>
          <a:p>
            <a:r>
              <a:rPr lang="en-US" dirty="0"/>
              <a:t>RETAILER COMPARISON INTERPRETATION GUIDE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5A91380-C6CA-4337-AFA4-F96BFEC3FF14}"/>
              </a:ext>
            </a:extLst>
          </p:cNvPr>
          <p:cNvCxnSpPr>
            <a:cxnSpLocks/>
          </p:cNvCxnSpPr>
          <p:nvPr/>
        </p:nvCxnSpPr>
        <p:spPr>
          <a:xfrm flipH="1" flipV="1">
            <a:off x="2156331" y="2332566"/>
            <a:ext cx="1031369" cy="7991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486F21C-B382-4400-80EB-471A379DE0F8}"/>
              </a:ext>
            </a:extLst>
          </p:cNvPr>
          <p:cNvSpPr txBox="1"/>
          <p:nvPr/>
        </p:nvSpPr>
        <p:spPr>
          <a:xfrm>
            <a:off x="3539504" y="6553712"/>
            <a:ext cx="20569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* Refer to Notes for Additional Filters</a:t>
            </a:r>
          </a:p>
        </p:txBody>
      </p:sp>
    </p:spTree>
    <p:extLst>
      <p:ext uri="{BB962C8B-B14F-4D97-AF65-F5344CB8AC3E}">
        <p14:creationId xmlns:p14="http://schemas.microsoft.com/office/powerpoint/2010/main" val="37927137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6720" y="173734"/>
            <a:ext cx="10536700" cy="549275"/>
          </a:xfrm>
        </p:spPr>
        <p:txBody>
          <a:bodyPr/>
          <a:lstStyle/>
          <a:p>
            <a:r>
              <a:rPr lang="en-US" dirty="0"/>
              <a:t>OCCASION DEFINITIONS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6720" y="796619"/>
            <a:ext cx="11338560" cy="31072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Franklin Gothic Book" panose="020B0503020102020204" pitchFamily="34" charset="0"/>
              </a:rPr>
              <a:t>The </a:t>
            </a:r>
            <a:r>
              <a:rPr lang="en-US" dirty="0">
                <a:solidFill>
                  <a:schemeClr val="tx1"/>
                </a:solidFill>
                <a:latin typeface="Franklin Gothic Medium" panose="020B0603020102020204" pitchFamily="34" charset="0"/>
              </a:rPr>
              <a:t>14 occasion types </a:t>
            </a:r>
            <a:r>
              <a:rPr lang="en-US" dirty="0">
                <a:solidFill>
                  <a:schemeClr val="tx1"/>
                </a:solidFill>
                <a:latin typeface="Franklin Gothic Book" panose="020B0503020102020204" pitchFamily="34" charset="0"/>
              </a:rPr>
              <a:t>are defined by combinations of respondent answers to the following questions:</a:t>
            </a:r>
          </a:p>
        </p:txBody>
      </p:sp>
      <p:sp>
        <p:nvSpPr>
          <p:cNvPr id="10" name="Freeform 9"/>
          <p:cNvSpPr/>
          <p:nvPr/>
        </p:nvSpPr>
        <p:spPr>
          <a:xfrm>
            <a:off x="457656" y="2181255"/>
            <a:ext cx="2651760" cy="1876449"/>
          </a:xfrm>
          <a:custGeom>
            <a:avLst/>
            <a:gdLst>
              <a:gd name="connsiteX0" fmla="*/ 0 w 2363390"/>
              <a:gd name="connsiteY0" fmla="*/ 0 h 1418034"/>
              <a:gd name="connsiteX1" fmla="*/ 2363390 w 2363390"/>
              <a:gd name="connsiteY1" fmla="*/ 0 h 1418034"/>
              <a:gd name="connsiteX2" fmla="*/ 2363390 w 2363390"/>
              <a:gd name="connsiteY2" fmla="*/ 1418034 h 1418034"/>
              <a:gd name="connsiteX3" fmla="*/ 0 w 2363390"/>
              <a:gd name="connsiteY3" fmla="*/ 1418034 h 1418034"/>
              <a:gd name="connsiteX4" fmla="*/ 0 w 2363390"/>
              <a:gd name="connsiteY4" fmla="*/ 0 h 141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3390" h="1418034">
                <a:moveTo>
                  <a:pt x="0" y="0"/>
                </a:moveTo>
                <a:lnTo>
                  <a:pt x="2363390" y="0"/>
                </a:lnTo>
                <a:lnTo>
                  <a:pt x="2363390" y="1418034"/>
                </a:lnTo>
                <a:lnTo>
                  <a:pt x="0" y="1418034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marL="0" marR="0" lvl="0" indent="0" algn="l" defTabSz="711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DA2348"/>
              </a:buClr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/>
                <a:solidFill>
                  <a:srgbClr val="DB1348"/>
                </a:solidFill>
                <a:effectLst/>
                <a:uLnTx/>
                <a:uFillTx/>
                <a:latin typeface="Franklin Gothic Medium" panose="020B0603020102020204" pitchFamily="34" charset="0"/>
              </a:rPr>
              <a:t>Would you describe this occasion as:</a:t>
            </a:r>
          </a:p>
          <a:p>
            <a:pPr marL="285750" marR="0" lvl="0" indent="-285750" algn="l" defTabSz="914400" rtl="0" eaLnBrk="1" fontAlgn="b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 meal</a:t>
            </a:r>
          </a:p>
          <a:p>
            <a:pPr marL="285750" marR="0" lvl="0" indent="-285750" algn="l" defTabSz="914400" rtl="0" eaLnBrk="1" fontAlgn="b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 snack</a:t>
            </a:r>
          </a:p>
          <a:p>
            <a:pPr marL="285750" marR="0" lvl="0" indent="-285750" algn="l" defTabSz="914400" rtl="0" eaLnBrk="1" fontAlgn="b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 beverage</a:t>
            </a:r>
          </a:p>
          <a:p>
            <a:pPr marL="285750" marR="0" lvl="0" indent="-285750" algn="l" defTabSz="914400" rtl="0" eaLnBrk="1" fontAlgn="b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Something else</a:t>
            </a:r>
          </a:p>
        </p:txBody>
      </p:sp>
      <p:sp>
        <p:nvSpPr>
          <p:cNvPr id="11" name="Freeform 10"/>
          <p:cNvSpPr/>
          <p:nvPr/>
        </p:nvSpPr>
        <p:spPr>
          <a:xfrm>
            <a:off x="3066845" y="2181255"/>
            <a:ext cx="2756287" cy="3269420"/>
          </a:xfrm>
          <a:custGeom>
            <a:avLst/>
            <a:gdLst>
              <a:gd name="connsiteX0" fmla="*/ 0 w 2363390"/>
              <a:gd name="connsiteY0" fmla="*/ 0 h 1418034"/>
              <a:gd name="connsiteX1" fmla="*/ 2363390 w 2363390"/>
              <a:gd name="connsiteY1" fmla="*/ 0 h 1418034"/>
              <a:gd name="connsiteX2" fmla="*/ 2363390 w 2363390"/>
              <a:gd name="connsiteY2" fmla="*/ 1418034 h 1418034"/>
              <a:gd name="connsiteX3" fmla="*/ 0 w 2363390"/>
              <a:gd name="connsiteY3" fmla="*/ 1418034 h 1418034"/>
              <a:gd name="connsiteX4" fmla="*/ 0 w 2363390"/>
              <a:gd name="connsiteY4" fmla="*/ 0 h 141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3390" h="1418034">
                <a:moveTo>
                  <a:pt x="0" y="0"/>
                </a:moveTo>
                <a:lnTo>
                  <a:pt x="2363390" y="0"/>
                </a:lnTo>
                <a:lnTo>
                  <a:pt x="2363390" y="1418034"/>
                </a:lnTo>
                <a:lnTo>
                  <a:pt x="0" y="1418034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DA2348"/>
              </a:buClr>
              <a:defRPr/>
            </a:pPr>
            <a:r>
              <a:rPr lang="en-US" sz="1400" dirty="0">
                <a:ln/>
                <a:solidFill>
                  <a:srgbClr val="DB1348"/>
                </a:solidFill>
                <a:latin typeface="Franklin Gothic Medium" panose="020B0603020102020204" pitchFamily="34" charset="0"/>
              </a:rPr>
              <a:t>Which best describes when you/your child had this occasion?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Before breakfast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Instead of breakfast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Breakfast or with breakfast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Between breakfast and lunch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Instead of lunch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Lunch or with lunch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Between lunch and dinner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Shortly after school / work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Just before dinner / appetizers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Instead of dinner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Dinner or with dinner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Immediately after dinner, as a dessert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After dinner, in the evening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Before going to bed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In the middle of the night</a:t>
            </a:r>
          </a:p>
        </p:txBody>
      </p:sp>
      <p:sp>
        <p:nvSpPr>
          <p:cNvPr id="12" name="Freeform 11"/>
          <p:cNvSpPr/>
          <p:nvPr/>
        </p:nvSpPr>
        <p:spPr>
          <a:xfrm>
            <a:off x="6157580" y="2181254"/>
            <a:ext cx="2651760" cy="3269420"/>
          </a:xfrm>
          <a:custGeom>
            <a:avLst/>
            <a:gdLst>
              <a:gd name="connsiteX0" fmla="*/ 0 w 2363390"/>
              <a:gd name="connsiteY0" fmla="*/ 0 h 1418034"/>
              <a:gd name="connsiteX1" fmla="*/ 2363390 w 2363390"/>
              <a:gd name="connsiteY1" fmla="*/ 0 h 1418034"/>
              <a:gd name="connsiteX2" fmla="*/ 2363390 w 2363390"/>
              <a:gd name="connsiteY2" fmla="*/ 1418034 h 1418034"/>
              <a:gd name="connsiteX3" fmla="*/ 0 w 2363390"/>
              <a:gd name="connsiteY3" fmla="*/ 1418034 h 1418034"/>
              <a:gd name="connsiteX4" fmla="*/ 0 w 2363390"/>
              <a:gd name="connsiteY4" fmla="*/ 0 h 141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3390" h="1418034">
                <a:moveTo>
                  <a:pt x="0" y="0"/>
                </a:moveTo>
                <a:lnTo>
                  <a:pt x="2363390" y="0"/>
                </a:lnTo>
                <a:lnTo>
                  <a:pt x="2363390" y="1418034"/>
                </a:lnTo>
                <a:lnTo>
                  <a:pt x="0" y="1418034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marR="0" lvl="0" indent="0" defTabSz="711200" fontAlgn="auto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DA2348"/>
              </a:buClr>
              <a:buSzTx/>
              <a:buFontTx/>
              <a:buNone/>
              <a:tabLst/>
              <a:defRPr/>
            </a:pPr>
            <a:r>
              <a:rPr lang="en-US" sz="1400" dirty="0">
                <a:ln/>
                <a:solidFill>
                  <a:srgbClr val="DB1348"/>
                </a:solidFill>
                <a:latin typeface="Franklin Gothic Medium" panose="020B0603020102020204" pitchFamily="34" charset="0"/>
              </a:rPr>
              <a:t>Who else was with you/your child at this occasion?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No one/I was alone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My spouse/partner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My child/children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My parent(s)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Other family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Colleagues/Co-workers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Several friends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One friend</a:t>
            </a:r>
          </a:p>
          <a:p>
            <a:pPr marL="285750" marR="0" lvl="0" indent="-28575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Other</a:t>
            </a:r>
          </a:p>
        </p:txBody>
      </p:sp>
      <p:sp>
        <p:nvSpPr>
          <p:cNvPr id="13" name="Freeform 12"/>
          <p:cNvSpPr/>
          <p:nvPr/>
        </p:nvSpPr>
        <p:spPr>
          <a:xfrm>
            <a:off x="8919612" y="2181253"/>
            <a:ext cx="3181227" cy="5027539"/>
          </a:xfrm>
          <a:custGeom>
            <a:avLst/>
            <a:gdLst>
              <a:gd name="connsiteX0" fmla="*/ 0 w 2363390"/>
              <a:gd name="connsiteY0" fmla="*/ 0 h 1418034"/>
              <a:gd name="connsiteX1" fmla="*/ 2363390 w 2363390"/>
              <a:gd name="connsiteY1" fmla="*/ 0 h 1418034"/>
              <a:gd name="connsiteX2" fmla="*/ 2363390 w 2363390"/>
              <a:gd name="connsiteY2" fmla="*/ 1418034 h 1418034"/>
              <a:gd name="connsiteX3" fmla="*/ 0 w 2363390"/>
              <a:gd name="connsiteY3" fmla="*/ 1418034 h 1418034"/>
              <a:gd name="connsiteX4" fmla="*/ 0 w 2363390"/>
              <a:gd name="connsiteY4" fmla="*/ 0 h 141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3390" h="1418034">
                <a:moveTo>
                  <a:pt x="0" y="0"/>
                </a:moveTo>
                <a:lnTo>
                  <a:pt x="2363390" y="0"/>
                </a:lnTo>
                <a:lnTo>
                  <a:pt x="2363390" y="1418034"/>
                </a:lnTo>
                <a:lnTo>
                  <a:pt x="0" y="1418034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DA2348"/>
              </a:buClr>
              <a:defRPr/>
            </a:pPr>
            <a:r>
              <a:rPr lang="en-US" sz="1400" dirty="0">
                <a:ln/>
                <a:solidFill>
                  <a:srgbClr val="DB1348"/>
                </a:solidFill>
                <a:latin typeface="Franklin Gothic Medium" panose="020B0603020102020204" pitchFamily="34" charset="0"/>
              </a:rPr>
              <a:t>Where did you/your child eat/drink during this occasion?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At home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At work/office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School Kindergarten through Grade 12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College/university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Coffee shop/café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Quick service restaurant/fast food restaurant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Sit down restaurant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Full-service restaurant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Cafeteria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Deli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Mall/food court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In the street/walking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Commuting/traveling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Convenience store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Supermarket/grocery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At a bar/nightclub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Cinema/Movie theater/amusement park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At someone else’s home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Outdoors (park, beach, etc.)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Health Club/Gym/sports center/sports field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Hotel or motel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Airport or other transit location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Hospital/ Long Term Care Facility/Retirement Home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34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Other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012F82-9394-0B4E-8621-F4907CF26528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82572" y="3854168"/>
            <a:ext cx="5076000" cy="72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ADC57F-80C0-224E-9F49-E1BDE13541B7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412019" y="3854168"/>
            <a:ext cx="5076000" cy="72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879CE5-8709-ED48-A353-23F48681BE37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187024" y="3854168"/>
            <a:ext cx="5076000" cy="7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C3459F-785C-B748-8C16-33B52388F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526" y="1187820"/>
            <a:ext cx="1073906" cy="10739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CB0FCF5-A0B3-434E-8A15-E71CCD96CC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8445" y="1217717"/>
            <a:ext cx="1014112" cy="10141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1D8A9A7-7C7B-C94B-945D-144232427E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4378" y="1257954"/>
            <a:ext cx="933639" cy="9336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24F18AA-08AA-494B-933C-4FA23DEB6F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13043" y="1257954"/>
            <a:ext cx="933639" cy="93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333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6720" y="173734"/>
            <a:ext cx="10536700" cy="549275"/>
          </a:xfrm>
        </p:spPr>
        <p:txBody>
          <a:bodyPr/>
          <a:lstStyle/>
          <a:p>
            <a:r>
              <a:rPr lang="en-US" dirty="0"/>
              <a:t>OCCASION DEFINITIONS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426720" y="1439185"/>
          <a:ext cx="11484333" cy="4953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8703">
                  <a:extLst>
                    <a:ext uri="{9D8B030D-6E8A-4147-A177-3AD203B41FA5}">
                      <a16:colId xmlns:a16="http://schemas.microsoft.com/office/drawing/2014/main" val="2358609535"/>
                    </a:ext>
                  </a:extLst>
                </a:gridCol>
                <a:gridCol w="5307885">
                  <a:extLst>
                    <a:ext uri="{9D8B030D-6E8A-4147-A177-3AD203B41FA5}">
                      <a16:colId xmlns:a16="http://schemas.microsoft.com/office/drawing/2014/main" val="9527303"/>
                    </a:ext>
                  </a:extLst>
                </a:gridCol>
                <a:gridCol w="3377745">
                  <a:extLst>
                    <a:ext uri="{9D8B030D-6E8A-4147-A177-3AD203B41FA5}">
                      <a16:colId xmlns:a16="http://schemas.microsoft.com/office/drawing/2014/main" val="214102032"/>
                    </a:ext>
                  </a:extLst>
                </a:gridCol>
              </a:tblGrid>
              <a:tr h="601691">
                <a:tc>
                  <a:txBody>
                    <a:bodyPr/>
                    <a:lstStyle/>
                    <a:p>
                      <a:endParaRPr lang="en-US" sz="1200" b="0" dirty="0">
                        <a:solidFill>
                          <a:schemeClr val="tx2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>
                          <a:solidFill>
                            <a:schemeClr val="tx2"/>
                          </a:solidFill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Timing of occasion and respondent designation</a:t>
                      </a:r>
                    </a:p>
                    <a:p>
                      <a:pPr algn="ctr"/>
                      <a:r>
                        <a:rPr lang="en-US" sz="1400" b="0" kern="1200" dirty="0">
                          <a:solidFill>
                            <a:schemeClr val="tx2"/>
                          </a:solidFill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As meal or snack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Franklin Gothic Medium" panose="020B0603020102020204" pitchFamily="34" charset="0"/>
                        </a:rPr>
                        <a:t>Other requirements for where</a:t>
                      </a:r>
                      <a:r>
                        <a:rPr lang="en-US" sz="1400" b="0" baseline="0" dirty="0">
                          <a:solidFill>
                            <a:schemeClr val="tx2"/>
                          </a:solidFill>
                          <a:latin typeface="Franklin Gothic Medium" panose="020B0603020102020204" pitchFamily="34" charset="0"/>
                        </a:rPr>
                        <a:t> and</a:t>
                      </a:r>
                    </a:p>
                    <a:p>
                      <a:pPr algn="ctr"/>
                      <a:r>
                        <a:rPr lang="en-US" sz="1400" b="0" baseline="0" dirty="0">
                          <a:solidFill>
                            <a:schemeClr val="tx2"/>
                          </a:solidFill>
                          <a:latin typeface="Franklin Gothic Medium" panose="020B0603020102020204" pitchFamily="34" charset="0"/>
                        </a:rPr>
                        <a:t>Who with</a:t>
                      </a:r>
                      <a:endParaRPr lang="en-US" sz="1400" b="0" dirty="0">
                        <a:solidFill>
                          <a:schemeClr val="tx2"/>
                        </a:solidFill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5681232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BREAKFAST FOR ONE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Breakfast </a:t>
                      </a:r>
                      <a:r>
                        <a:rPr lang="en-US" sz="1200" b="1" i="0" dirty="0">
                          <a:solidFill>
                            <a:srgbClr val="DC2347"/>
                          </a:solidFill>
                          <a:latin typeface="Franklin Gothic Book" panose="020B0503020102020204" pitchFamily="34" charset="0"/>
                        </a:rPr>
                        <a:t>OR</a:t>
                      </a:r>
                      <a:r>
                        <a:rPr lang="en-US" sz="1200" i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Before/Instead of Breakfast But Still A Meal</a:t>
                      </a:r>
                      <a:endParaRPr lang="en-US" sz="1200" i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Must</a:t>
                      </a:r>
                      <a:r>
                        <a:rPr lang="en-US" sz="1200" i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be Alone </a:t>
                      </a:r>
                      <a:endParaRPr lang="en-US" sz="1200" i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359853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FAMILY</a:t>
                      </a:r>
                      <a:r>
                        <a:rPr lang="en-US" sz="1100" b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BREAKFAST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Breakfast </a:t>
                      </a:r>
                      <a:r>
                        <a:rPr lang="en-US" sz="1200" b="1" i="0" dirty="0">
                          <a:solidFill>
                            <a:srgbClr val="DC2347"/>
                          </a:solidFill>
                          <a:latin typeface="Franklin Gothic Book" panose="020B0503020102020204" pitchFamily="34" charset="0"/>
                        </a:rPr>
                        <a:t>OR</a:t>
                      </a:r>
                      <a:r>
                        <a:rPr lang="en-US" sz="1200" i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Before/Instead of Breakfast But Still A Meal</a:t>
                      </a:r>
                      <a:endParaRPr lang="en-US" sz="1200" i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Must be with Other(s)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076019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BREAKFAST</a:t>
                      </a:r>
                      <a:r>
                        <a:rPr lang="en-US" sz="1100" b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@ WORK / SCHOOL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Breakfast </a:t>
                      </a:r>
                      <a:r>
                        <a:rPr lang="en-US" sz="1200" b="1" i="0" dirty="0">
                          <a:solidFill>
                            <a:srgbClr val="DC2347"/>
                          </a:solidFill>
                          <a:latin typeface="Franklin Gothic Book" panose="020B0503020102020204" pitchFamily="34" charset="0"/>
                        </a:rPr>
                        <a:t>OR</a:t>
                      </a:r>
                      <a:r>
                        <a:rPr lang="en-US" sz="1200" i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Before/Instead of Breakfast But Still A Meal</a:t>
                      </a:r>
                      <a:endParaRPr lang="en-US" sz="1200" i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Must be at Work</a:t>
                      </a:r>
                      <a:r>
                        <a:rPr lang="en-US" sz="1200" i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or School</a:t>
                      </a:r>
                      <a:endParaRPr lang="en-US" sz="1200" i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5235755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C2347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EARLY</a:t>
                      </a:r>
                      <a:r>
                        <a:rPr lang="en-US" sz="1100" b="0" kern="120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MORNING BITE</a:t>
                      </a:r>
                      <a:endParaRPr lang="en-US" sz="1100" b="0" kern="12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Before Breakfast/Instead of Breakfast And Not A Meal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i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668452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MID MORNING SNACK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Between Breakfast and Lunch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9824855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LUNCH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Lunch And Considered A Meal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236038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LUNCH</a:t>
                      </a:r>
                      <a:r>
                        <a:rPr lang="en-US" sz="1100" b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ALTERNATIVE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Instead of Lunch </a:t>
                      </a:r>
                      <a:r>
                        <a:rPr lang="en-US" sz="1200" b="1" i="0" dirty="0">
                          <a:solidFill>
                            <a:srgbClr val="DC2347"/>
                          </a:solidFill>
                          <a:latin typeface="Franklin Gothic Book" panose="020B0503020102020204" pitchFamily="34" charset="0"/>
                        </a:rPr>
                        <a:t>OR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Lunch But Not A Meal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6322687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AFTERNOON SNACK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Between Lunch and Dinner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5808004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AFTER WORK /</a:t>
                      </a:r>
                      <a:r>
                        <a:rPr lang="en-US" sz="1100" b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SCHOOL BITE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Shortly After Work / School </a:t>
                      </a:r>
                      <a:r>
                        <a:rPr lang="en-US" sz="1200" b="1" i="0" dirty="0">
                          <a:solidFill>
                            <a:srgbClr val="DC2347"/>
                          </a:solidFill>
                          <a:latin typeface="Franklin Gothic Book" panose="020B0503020102020204" pitchFamily="34" charset="0"/>
                        </a:rPr>
                        <a:t>OR</a:t>
                      </a:r>
                      <a:r>
                        <a:rPr lang="en-US" sz="1200" i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Just Before Dinner/Appetizers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450896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DINNER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Dinner And Considered A Meal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i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571925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DINNER ALTERNATIVE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Instead of Dinner </a:t>
                      </a:r>
                      <a:r>
                        <a:rPr lang="en-US" sz="1200" b="1" i="0" dirty="0">
                          <a:solidFill>
                            <a:srgbClr val="DC2347"/>
                          </a:solidFill>
                          <a:latin typeface="Franklin Gothic Book" panose="020B0503020102020204" pitchFamily="34" charset="0"/>
                        </a:rPr>
                        <a:t>OR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Dinner But Not A Meal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i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54485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EVENING ME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Immediately After Dinner </a:t>
                      </a:r>
                      <a:r>
                        <a:rPr lang="en-US" sz="1200" b="1" i="0" dirty="0">
                          <a:solidFill>
                            <a:srgbClr val="DC2347"/>
                          </a:solidFill>
                          <a:latin typeface="Franklin Gothic Book" panose="020B0503020102020204" pitchFamily="34" charset="0"/>
                        </a:rPr>
                        <a:t>OR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After Dinner, In The Evening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Must be Alone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167617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DC234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EVENING</a:t>
                      </a:r>
                      <a:r>
                        <a:rPr lang="en-US" sz="1100" b="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 WE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Immediately After Dinner </a:t>
                      </a:r>
                      <a:r>
                        <a:rPr lang="en-US" sz="1200" b="1" i="0" dirty="0">
                          <a:solidFill>
                            <a:srgbClr val="DC2347"/>
                          </a:solidFill>
                          <a:latin typeface="Franklin Gothic Book" panose="020B0503020102020204" pitchFamily="34" charset="0"/>
                        </a:rPr>
                        <a:t>OR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After Dinner, In The Evening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Must be with Other(s)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6392238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C2347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BEDTIME / LATE NIGHT SNACK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Before Going To Bed </a:t>
                      </a:r>
                      <a:r>
                        <a:rPr lang="en-US" sz="1200" b="1" i="0" dirty="0">
                          <a:solidFill>
                            <a:srgbClr val="DC2347"/>
                          </a:solidFill>
                          <a:latin typeface="Franklin Gothic Book" panose="020B0503020102020204" pitchFamily="34" charset="0"/>
                        </a:rPr>
                        <a:t>OR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Middle Of The Night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i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73100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2AB6569-EC06-3A45-8C16-879A53B4F299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28867" y="3485126"/>
            <a:ext cx="5940000" cy="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E1FF15-718D-3D45-9800-35A31FC19920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524436" y="3485126"/>
            <a:ext cx="5940000" cy="7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723A86-B4B5-6746-82F0-7C35AE2C24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9699" y="551126"/>
            <a:ext cx="987766" cy="9877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A7F2EB-7167-AB44-94AF-79FA9F47FA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65462" y="551126"/>
            <a:ext cx="987766" cy="98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782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Questionnaire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818186" y="749743"/>
          <a:ext cx="7114518" cy="5677443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7114518">
                  <a:extLst>
                    <a:ext uri="{9D8B030D-6E8A-4147-A177-3AD203B41FA5}">
                      <a16:colId xmlns:a16="http://schemas.microsoft.com/office/drawing/2014/main" val="256141733"/>
                    </a:ext>
                  </a:extLst>
                </a:gridCol>
              </a:tblGrid>
              <a:tr h="347749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Breakfast Food (prepared by/for you): (e.g., Eggs, Meat (Bacon, Sausage, Ham), Meat Substitutes (Veggie bacon, sausage), Sandwiches, French Toast, Pancakes, Waffles, etc.))</a:t>
                      </a:r>
                      <a:endParaRPr lang="en-US" sz="1000" b="0" i="0" u="none" strike="noStrike" dirty="0">
                        <a:solidFill>
                          <a:srgbClr val="262626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085502"/>
                  </a:ext>
                </a:extLst>
              </a:tr>
              <a:tr h="347749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Packaged Frozen Ready-to-Eat Breakfast Food: (e.g., Breakfast Sandwiches, French Toast, Pancakes, Waffles, Toaster Strudels, etc.)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8724399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Cereals, Muesli, Granola, Oatmeal, Oats (Hot or Cold)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336759"/>
                  </a:ext>
                </a:extLst>
              </a:tr>
              <a:tr h="347749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Bread, Toast, Bakery, Breakfast Pastries, Toaster Pastries (e.g., Bagels, Muffins, Donuts, Croissants, Danishes, Coffee Cakes)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534539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Yogurt and Cheese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911966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Fruits and Vegetables (fresh/raw, in juice, cooked)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736762"/>
                  </a:ext>
                </a:extLst>
              </a:tr>
              <a:tr h="347749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Salty or Savory Snacks (e.g., Rice/Soy Cakes/Snacks, Rice Crackers, Chips (of any kind), Cheese Puffs, Pretzels, Popcorn, Snack Mixes, Cracker Chips, Pork Rinds)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706870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Meat Snack/Jerky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9587854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Nuts, Seeds, Trail Mixes, Roasted Chickpeas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627634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Crackers/Savory Biscuits, Crispbreads, Rusk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7603923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Cookies/Sweet Biscuits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4804"/>
                  </a:ext>
                </a:extLst>
              </a:tr>
              <a:tr h="347749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Bars or Bites (e.g., Cereal Bars, Granola Bars, Sport Bars, Weight Management Bars, Protein Bars or Bites, Marshmallow Treat Bars, etc.)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0026103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Sweets, Chocolates, Candy, Gum/Mints, Fruit Snacks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214273"/>
                  </a:ext>
                </a:extLst>
              </a:tr>
              <a:tr h="347749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Dessert Items/Snacks (Gelatin, Pudding, Custard, Rice Pudding, Tapioca, Ice Cream, Frozen Yogurt, Sherbet/Sorbet, Popsicles, Frozen Fruit Bars)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502084"/>
                  </a:ext>
                </a:extLst>
              </a:tr>
              <a:tr h="347749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Sweet Baked Dessert-Like Items (e.g., Cake, Pie, Cupcakes, Brownies, Snack Cakes, Snack Fruit Pies, Biscotti, Tea Cakes, etc.)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774600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Packaged Frozen Ready-to-Eat Appetizers and Entrees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5044065"/>
                  </a:ext>
                </a:extLst>
              </a:tr>
              <a:tr h="347749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Main Meal Foods (prepared by/for you): (e.g., Meats, Meat Substitutes (e.g., Veggie Burgers, Chik’n, etc.), Soups, Salads, Sandwiches, Burritos/Wraps, Potatoes/French Fries, Pizza, Pasta, Beans, Appetizers, etc.)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425252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Traditional Mexican Foods/Snacks (Mexico only)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902152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Traditional Brazilian Foods/Snacks (Brazil only)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104908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Meal Replacement Drinks/Nutritional Drinks/Smoothies/Smoothie Bowls/Shakes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4660403"/>
                  </a:ext>
                </a:extLst>
              </a:tr>
              <a:tr h="222727">
                <a:tc>
                  <a:txBody>
                    <a:bodyPr/>
                    <a:lstStyle/>
                    <a:p>
                      <a:pPr marL="171450" indent="-171450" algn="l" fontAlgn="t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effectLst/>
                          <a:latin typeface="Franklin Gothic Book" panose="020B0503020102020204" pitchFamily="34" charset="0"/>
                        </a:rPr>
                        <a:t>Any Beverage (other than a Meal Replacement Drink/Nutritional Drink/Smoothie/Shake)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R="18288" marT="18288" marB="18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82008"/>
                  </a:ext>
                </a:extLst>
              </a:tr>
            </a:tbl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4818185" y="222764"/>
            <a:ext cx="7114518" cy="4169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CATEGORY DESCRIPTIONS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66926" y="985980"/>
            <a:ext cx="4025943" cy="99467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The category definitions provided to respondents are shown on the right.  For more information on any of the below items, please use the link to the master questionnaire document.</a:t>
            </a:r>
          </a:p>
        </p:txBody>
      </p:sp>
      <p:sp>
        <p:nvSpPr>
          <p:cNvPr id="3" name="Rectangle 2"/>
          <p:cNvSpPr/>
          <p:nvPr/>
        </p:nvSpPr>
        <p:spPr>
          <a:xfrm>
            <a:off x="630114" y="4266101"/>
            <a:ext cx="1533138" cy="1109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E7DC57-0037-2547-8CA2-1BD54A625E9E}"/>
              </a:ext>
            </a:extLst>
          </p:cNvPr>
          <p:cNvSpPr txBox="1">
            <a:spLocks/>
          </p:cNvSpPr>
          <p:nvPr/>
        </p:nvSpPr>
        <p:spPr>
          <a:xfrm>
            <a:off x="466926" y="1864013"/>
            <a:ext cx="3674251" cy="163078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lvl="0" indent="-285750">
              <a:lnSpc>
                <a:spcPct val="150000"/>
              </a:lnSpc>
              <a:buClr>
                <a:srgbClr val="DC2347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tx1"/>
                </a:solidFill>
                <a:latin typeface="Franklin Gothic Book" panose="020B0503020102020204" pitchFamily="34" charset="0"/>
              </a:rPr>
              <a:t>Question wording</a:t>
            </a:r>
          </a:p>
          <a:p>
            <a:pPr marL="285750" lvl="0" indent="-285750">
              <a:lnSpc>
                <a:spcPct val="150000"/>
              </a:lnSpc>
              <a:buClr>
                <a:srgbClr val="DC2347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tx1"/>
                </a:solidFill>
                <a:latin typeface="Franklin Gothic Book" panose="020B0503020102020204" pitchFamily="34" charset="0"/>
              </a:rPr>
              <a:t>Item lists</a:t>
            </a:r>
          </a:p>
          <a:p>
            <a:pPr marL="285750" lvl="0" indent="-285750">
              <a:lnSpc>
                <a:spcPct val="150000"/>
              </a:lnSpc>
              <a:buClr>
                <a:srgbClr val="DC2347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tx1"/>
                </a:solidFill>
                <a:latin typeface="Franklin Gothic Book" panose="020B0503020102020204" pitchFamily="34" charset="0"/>
              </a:rPr>
              <a:t>Brands lists</a:t>
            </a:r>
          </a:p>
          <a:p>
            <a:pPr marL="285750" lvl="0" indent="-285750">
              <a:lnSpc>
                <a:spcPct val="150000"/>
              </a:lnSpc>
              <a:buClr>
                <a:srgbClr val="DC2347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tx1"/>
                </a:solidFill>
                <a:latin typeface="Franklin Gothic Book" panose="020B0503020102020204" pitchFamily="34" charset="0"/>
              </a:rPr>
              <a:t>Channel and retailer lists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9C50251-F880-48BF-AFF6-43274F022E15}"/>
              </a:ext>
            </a:extLst>
          </p:cNvPr>
          <p:cNvSpPr txBox="1">
            <a:spLocks/>
          </p:cNvSpPr>
          <p:nvPr/>
        </p:nvSpPr>
        <p:spPr>
          <a:xfrm>
            <a:off x="3578992" y="6597170"/>
            <a:ext cx="5228144" cy="28808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^Not all categories are included for every country</a:t>
            </a:r>
          </a:p>
        </p:txBody>
      </p:sp>
    </p:spTree>
    <p:extLst>
      <p:ext uri="{BB962C8B-B14F-4D97-AF65-F5344CB8AC3E}">
        <p14:creationId xmlns:p14="http://schemas.microsoft.com/office/powerpoint/2010/main" val="24696619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Questionnaire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26718" y="1683635"/>
          <a:ext cx="11460480" cy="4684260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5622390">
                  <a:extLst>
                    <a:ext uri="{9D8B030D-6E8A-4147-A177-3AD203B41FA5}">
                      <a16:colId xmlns:a16="http://schemas.microsoft.com/office/drawing/2014/main" val="256141733"/>
                    </a:ext>
                  </a:extLst>
                </a:gridCol>
                <a:gridCol w="211015">
                  <a:extLst>
                    <a:ext uri="{9D8B030D-6E8A-4147-A177-3AD203B41FA5}">
                      <a16:colId xmlns:a16="http://schemas.microsoft.com/office/drawing/2014/main" val="3988653655"/>
                    </a:ext>
                  </a:extLst>
                </a:gridCol>
                <a:gridCol w="5627075">
                  <a:extLst>
                    <a:ext uri="{9D8B030D-6E8A-4147-A177-3AD203B41FA5}">
                      <a16:colId xmlns:a16="http://schemas.microsoft.com/office/drawing/2014/main" val="201586123"/>
                    </a:ext>
                  </a:extLst>
                </a:gridCol>
              </a:tblGrid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Grocery Store / Supermarket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Bakery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085502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Natural/Specialty Grocery Store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Convenience store / Minimarket / gas station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2582742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Ethnic Grocery Store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School Kindergarten through Grade 12 cafeteria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6883756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Smaller version of a Supermarket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College / university cafeteria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556912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Small local corner grocery store or bodega or mom and pop shop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Office / workplace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3851794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Traditional market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Typical food place (taqueria, food, courier, tortería, etc.)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817750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Street or Traveling  Market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Coffee shop / café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8598220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Dedicated Store (such as Tortillería, Butchery, Poultry, Quesería, etc.)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A quick service restaurant / fast food restaurant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492796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Wholesaler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Full-service restaurant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9602045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Corner Shop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Mall/food court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729298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Street Stall / Corner Stand / Informal Sale / Semaphore or High Seller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Deli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4948409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Hypermarket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Bar / nightclub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394282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Club/Warehouse store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Ice cream shop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6443053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Dollar store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Health Club / Gym / sports center / sports field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535295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Discount store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Hotel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2861726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Super Store / Mass Merchandise Store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Hospital / Long Term Care Facility / Retirement Home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599291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Department store / Retail Store (non-food store such as a department store, hardware store, etc.)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Airport or other transit location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085868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Health food store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Cinema / Movie theater / amusement park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208025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Drugstore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Military Location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5425349"/>
                  </a:ext>
                </a:extLst>
              </a:tr>
              <a:tr h="234213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Specialty / Gourmet Food shop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t" latinLnBrk="0" hangingPunct="1">
                        <a:buClr>
                          <a:srgbClr val="DC2347"/>
                        </a:buClr>
                        <a:buSzPct val="130000"/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Online</a:t>
                      </a:r>
                    </a:p>
                  </a:txBody>
                  <a:tcPr marL="10800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534202"/>
                  </a:ext>
                </a:extLst>
              </a:tr>
            </a:tbl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426720" y="1090519"/>
            <a:ext cx="11460480" cy="4169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Franklin Gothic Medium Cond"/>
                <a:ea typeface="+mj-ea"/>
                <a:cs typeface="+mj-cs"/>
              </a:defRPr>
            </a:lvl1pPr>
          </a:lstStyle>
          <a:p>
            <a:r>
              <a:rPr lang="en-US" dirty="0"/>
              <a:t>MASTER </a:t>
            </a:r>
            <a:r>
              <a:rPr lang="en-US"/>
              <a:t>CHANNEL LIST</a:t>
            </a:r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578992" y="6597170"/>
            <a:ext cx="5228144" cy="28808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^Not all channels are included for every country</a:t>
            </a:r>
          </a:p>
        </p:txBody>
      </p:sp>
    </p:spTree>
    <p:extLst>
      <p:ext uri="{BB962C8B-B14F-4D97-AF65-F5344CB8AC3E}">
        <p14:creationId xmlns:p14="http://schemas.microsoft.com/office/powerpoint/2010/main" val="1780381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669625" y="2490103"/>
            <a:ext cx="4416907" cy="22242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Occasions will influence all aspects of the business…</a:t>
            </a:r>
          </a:p>
        </p:txBody>
      </p:sp>
      <p:sp>
        <p:nvSpPr>
          <p:cNvPr id="8" name="Trapezoid 7"/>
          <p:cNvSpPr/>
          <p:nvPr/>
        </p:nvSpPr>
        <p:spPr bwMode="auto">
          <a:xfrm>
            <a:off x="10023" y="205594"/>
            <a:ext cx="2469673" cy="279613"/>
          </a:xfrm>
          <a:prstGeom prst="trapezoid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0885" tIns="0" rIns="70885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8999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B5C5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777593" y="2380358"/>
            <a:ext cx="2125788" cy="526178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PORTFOLIO</a:t>
            </a:r>
          </a:p>
        </p:txBody>
      </p:sp>
      <p:sp>
        <p:nvSpPr>
          <p:cNvPr id="26" name="TextBox 5"/>
          <p:cNvSpPr txBox="1">
            <a:spLocks noChangeArrowheads="1"/>
          </p:cNvSpPr>
          <p:nvPr/>
        </p:nvSpPr>
        <p:spPr bwMode="auto">
          <a:xfrm>
            <a:off x="5194005" y="2326059"/>
            <a:ext cx="5120640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699" tIns="44911" rIns="89699" bIns="44911">
            <a:spAutoFit/>
          </a:bodyPr>
          <a:lstStyle>
            <a:lvl1pPr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1pPr>
            <a:lvl2pPr marL="742950" indent="-28575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2pPr>
            <a:lvl3pPr marL="11430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3pPr>
            <a:lvl4pPr marL="16002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4pPr>
            <a:lvl5pPr marL="20574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9pPr>
          </a:lstStyle>
          <a:p>
            <a:pPr marL="0" marR="0" lvl="0" indent="0" algn="l" defTabSz="448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Optimize portfolio by maximizing reach &amp;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minimizing duplication</a:t>
            </a:r>
          </a:p>
        </p:txBody>
      </p:sp>
      <p:sp>
        <p:nvSpPr>
          <p:cNvPr id="23" name="Isosceles Triangle 22"/>
          <p:cNvSpPr/>
          <p:nvPr/>
        </p:nvSpPr>
        <p:spPr>
          <a:xfrm rot="5400000" flipH="1">
            <a:off x="4700560" y="2547039"/>
            <a:ext cx="577455" cy="17181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99" tIns="44911" rIns="89699" bIns="44911" rtlCol="0" anchor="ctr"/>
          <a:lstStyle/>
          <a:p>
            <a:pPr marL="0" marR="0" lvl="0" indent="0" algn="ctr" defTabSz="855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9CC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777593" y="5284483"/>
            <a:ext cx="2125788" cy="526178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EXECUTION</a:t>
            </a:r>
          </a:p>
        </p:txBody>
      </p:sp>
      <p:sp>
        <p:nvSpPr>
          <p:cNvPr id="27" name="TextBox 5"/>
          <p:cNvSpPr txBox="1">
            <a:spLocks noChangeArrowheads="1"/>
          </p:cNvSpPr>
          <p:nvPr/>
        </p:nvSpPr>
        <p:spPr bwMode="auto">
          <a:xfrm>
            <a:off x="5194005" y="5227532"/>
            <a:ext cx="5120640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699" tIns="44911" rIns="89699" bIns="44911">
            <a:spAutoFit/>
          </a:bodyPr>
          <a:lstStyle>
            <a:lvl1pPr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1pPr>
            <a:lvl2pPr marL="742950" indent="-28575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2pPr>
            <a:lvl3pPr marL="11430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3pPr>
            <a:lvl4pPr marL="16002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4pPr>
            <a:lvl5pPr marL="20574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Strengthen in-store execution, activation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and shopper marketing</a:t>
            </a:r>
          </a:p>
        </p:txBody>
      </p:sp>
      <p:sp>
        <p:nvSpPr>
          <p:cNvPr id="24" name="Isosceles Triangle 23"/>
          <p:cNvSpPr/>
          <p:nvPr/>
        </p:nvSpPr>
        <p:spPr>
          <a:xfrm rot="5400000" flipH="1">
            <a:off x="4700560" y="5461666"/>
            <a:ext cx="577455" cy="17181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99" tIns="44911" rIns="89699" bIns="44911" rtlCol="0" anchor="ctr"/>
          <a:lstStyle/>
          <a:p>
            <a:pPr marL="0" marR="0" lvl="0" indent="0" algn="ctr" defTabSz="855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9CC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777593" y="4316442"/>
            <a:ext cx="2125788" cy="526178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INNOVATION</a:t>
            </a:r>
          </a:p>
        </p:txBody>
      </p:sp>
      <p:sp>
        <p:nvSpPr>
          <p:cNvPr id="28" name="TextBox 5"/>
          <p:cNvSpPr txBox="1">
            <a:spLocks noChangeArrowheads="1"/>
          </p:cNvSpPr>
          <p:nvPr/>
        </p:nvSpPr>
        <p:spPr bwMode="auto">
          <a:xfrm>
            <a:off x="5194005" y="4260375"/>
            <a:ext cx="5120640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699" tIns="44911" rIns="89699" bIns="44911">
            <a:spAutoFit/>
          </a:bodyPr>
          <a:lstStyle>
            <a:lvl1pPr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1pPr>
            <a:lvl2pPr marL="742950" indent="-28575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2pPr>
            <a:lvl3pPr marL="11430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3pPr>
            <a:lvl4pPr marL="16002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4pPr>
            <a:lvl5pPr marL="20574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Identify innovation spaces, inspire ideation, guide and shape development </a:t>
            </a:r>
          </a:p>
        </p:txBody>
      </p:sp>
      <p:sp>
        <p:nvSpPr>
          <p:cNvPr id="25" name="Isosceles Triangle 24"/>
          <p:cNvSpPr/>
          <p:nvPr/>
        </p:nvSpPr>
        <p:spPr>
          <a:xfrm rot="5400000" flipH="1">
            <a:off x="4700560" y="4490123"/>
            <a:ext cx="577455" cy="17181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99" tIns="44911" rIns="89699" bIns="44911" rtlCol="0" anchor="ctr"/>
          <a:lstStyle/>
          <a:p>
            <a:pPr marL="0" marR="0" lvl="0" indent="0" algn="ctr" defTabSz="855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9CC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777593" y="3348400"/>
            <a:ext cx="2125788" cy="526178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BRAND</a:t>
            </a:r>
          </a:p>
        </p:txBody>
      </p:sp>
      <p:sp>
        <p:nvSpPr>
          <p:cNvPr id="31" name="TextBox 5"/>
          <p:cNvSpPr txBox="1">
            <a:spLocks noChangeArrowheads="1"/>
          </p:cNvSpPr>
          <p:nvPr/>
        </p:nvSpPr>
        <p:spPr bwMode="auto">
          <a:xfrm>
            <a:off x="5194005" y="3293217"/>
            <a:ext cx="5120640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699" tIns="44911" rIns="89699" bIns="44911">
            <a:spAutoFit/>
          </a:bodyPr>
          <a:lstStyle>
            <a:lvl1pPr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1pPr>
            <a:lvl2pPr marL="742950" indent="-28575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2pPr>
            <a:lvl3pPr marL="11430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3pPr>
            <a:lvl4pPr marL="16002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4pPr>
            <a:lvl5pPr marL="20574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9pPr>
          </a:lstStyle>
          <a:p>
            <a:pPr marL="0" marR="0" lvl="0" indent="0" algn="l" defTabSz="448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Strengthen and build brands by maximizing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relevance, distinctiveness, clarity and credibility </a:t>
            </a:r>
          </a:p>
        </p:txBody>
      </p:sp>
      <p:sp>
        <p:nvSpPr>
          <p:cNvPr id="30" name="Isosceles Triangle 29"/>
          <p:cNvSpPr/>
          <p:nvPr/>
        </p:nvSpPr>
        <p:spPr>
          <a:xfrm rot="5400000" flipH="1">
            <a:off x="4700560" y="3518581"/>
            <a:ext cx="577455" cy="17181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99" tIns="44911" rIns="89699" bIns="44911" rtlCol="0" anchor="ctr"/>
          <a:lstStyle/>
          <a:p>
            <a:pPr marL="0" marR="0" lvl="0" indent="0" algn="ctr" defTabSz="855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9CC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2777593" y="1398314"/>
            <a:ext cx="2125788" cy="526178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CATEGORY</a:t>
            </a:r>
          </a:p>
        </p:txBody>
      </p:sp>
      <p:sp>
        <p:nvSpPr>
          <p:cNvPr id="34" name="TextBox 5"/>
          <p:cNvSpPr txBox="1">
            <a:spLocks noChangeArrowheads="1"/>
          </p:cNvSpPr>
          <p:nvPr/>
        </p:nvSpPr>
        <p:spPr bwMode="auto">
          <a:xfrm>
            <a:off x="5194005" y="1358901"/>
            <a:ext cx="5120640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699" tIns="44911" rIns="89699" bIns="44911">
            <a:spAutoFit/>
          </a:bodyPr>
          <a:lstStyle>
            <a:lvl1pPr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1pPr>
            <a:lvl2pPr marL="742950" indent="-28575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2pPr>
            <a:lvl3pPr marL="11430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3pPr>
            <a:lvl4pPr marL="16002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4pPr>
            <a:lvl5pPr marL="2057400" indent="-228600" defTabSz="457200"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Calibri" pitchFamily="34" charset="0"/>
                <a:ea typeface="ＭＳ Ｐゴシック"/>
                <a:cs typeface="ＭＳ Ｐゴシック"/>
              </a:defRPr>
            </a:lvl9pPr>
          </a:lstStyle>
          <a:p>
            <a:pPr marL="0" marR="0" lvl="0" indent="0" algn="l" defTabSz="448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Unlock category growth opportunities both within our current categories as well as expansion </a:t>
            </a:r>
          </a:p>
        </p:txBody>
      </p:sp>
      <p:sp>
        <p:nvSpPr>
          <p:cNvPr id="33" name="Isosceles Triangle 32"/>
          <p:cNvSpPr/>
          <p:nvPr/>
        </p:nvSpPr>
        <p:spPr>
          <a:xfrm rot="5400000" flipH="1">
            <a:off x="4700560" y="1575497"/>
            <a:ext cx="577455" cy="17181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699" tIns="44911" rIns="89699" bIns="44911" rtlCol="0" anchor="ctr"/>
          <a:lstStyle/>
          <a:p>
            <a:pPr marL="0" marR="0" lvl="0" indent="0" algn="ctr" defTabSz="855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9CC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9518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661" y="121420"/>
            <a:ext cx="11583312" cy="1515954"/>
          </a:xfrm>
        </p:spPr>
        <p:txBody>
          <a:bodyPr>
            <a:normAutofit/>
          </a:bodyPr>
          <a:lstStyle/>
          <a:p>
            <a:pPr lvl="0" defTabSz="701368">
              <a:defRPr/>
            </a:pPr>
            <a:r>
              <a:rPr lang="en-US" b="1" dirty="0"/>
              <a:t>Eating Occasions Shape Category Growth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1905957"/>
            <a:ext cx="12178204" cy="3046086"/>
            <a:chOff x="0" y="1754514"/>
            <a:chExt cx="12178204" cy="3046086"/>
          </a:xfrm>
        </p:grpSpPr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1754514"/>
              <a:ext cx="7903403" cy="304608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vert="horz" wrap="square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rgbClr val="DB1348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0" y="2319420"/>
              <a:ext cx="7903403" cy="1916275"/>
            </a:xfrm>
            <a:prstGeom prst="rect">
              <a:avLst/>
            </a:prstGeom>
          </p:spPr>
          <p:txBody>
            <a:bodyPr wrap="square" lIns="145143" tIns="72571" rIns="145143" bIns="72571">
              <a:spAutoFit/>
            </a:bodyPr>
            <a:lstStyle/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Identifying eating occasions where our foods could be relevant</a:t>
              </a:r>
            </a:p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Revealing barriers to consumption that we can overcome</a:t>
              </a:r>
            </a:p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Highlighting key insights to motivate people to choose our category</a:t>
              </a:r>
            </a:p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Guiding us to create new food, pack, and size offerings to better meet people’s needs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7500"/>
            <a:stretch/>
          </p:blipFill>
          <p:spPr>
            <a:xfrm>
              <a:off x="7903403" y="1754514"/>
              <a:ext cx="4274801" cy="3046086"/>
            </a:xfrm>
            <a:prstGeom prst="rect">
              <a:avLst/>
            </a:prstGeom>
          </p:spPr>
        </p:pic>
      </p:grp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6790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661" y="121420"/>
            <a:ext cx="11583312" cy="1515954"/>
          </a:xfrm>
        </p:spPr>
        <p:txBody>
          <a:bodyPr>
            <a:normAutofit/>
          </a:bodyPr>
          <a:lstStyle/>
          <a:p>
            <a:pPr lvl="0" defTabSz="701368">
              <a:defRPr/>
            </a:pPr>
            <a:r>
              <a:rPr lang="en-US" b="1" dirty="0"/>
              <a:t>Eating Occasions Unlock Retailer Execution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1905000"/>
            <a:ext cx="12192000" cy="3048000"/>
            <a:chOff x="0" y="1752600"/>
            <a:chExt cx="12192000" cy="3048000"/>
          </a:xfrm>
        </p:grpSpPr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1752600"/>
              <a:ext cx="7903403" cy="3048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vert="horz" wrap="square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rgbClr val="DB1348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0" y="1818326"/>
              <a:ext cx="7903403" cy="2916548"/>
            </a:xfrm>
            <a:prstGeom prst="rect">
              <a:avLst/>
            </a:prstGeom>
          </p:spPr>
          <p:txBody>
            <a:bodyPr wrap="square" lIns="145143" tIns="72571" rIns="145143" bIns="72571">
              <a:spAutoFit/>
            </a:bodyPr>
            <a:lstStyle/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Building customer plans to maximize sales within priority occasions</a:t>
              </a:r>
            </a:p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Enabling Sales teams to drive shopper programs with focused occasion messaging</a:t>
              </a:r>
            </a:p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Co-promoting with adjacent categories (fruit or dairy for cereal, beer and soft drinks for salty snacks)</a:t>
              </a:r>
            </a:p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Targeting points of interruption to convert users of competing categories</a:t>
              </a:r>
            </a:p>
            <a:p>
              <a:pPr marL="338289" marR="0" lvl="1" indent="-338289" algn="l" defTabSz="108856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Building retailer access to new growth opportunities based on flawless execution in main aisle</a:t>
              </a:r>
            </a:p>
          </p:txBody>
        </p:sp>
        <p:pic>
          <p:nvPicPr>
            <p:cNvPr id="4098" name="Picture 2" descr="Related image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903403" y="1752600"/>
              <a:ext cx="4288597" cy="30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3711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This is a Big Change with a Big Path to Growth!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93370" y="2138865"/>
            <a:ext cx="6202680" cy="3886579"/>
            <a:chOff x="232448" y="1593806"/>
            <a:chExt cx="7562849" cy="4746364"/>
          </a:xfrm>
        </p:grpSpPr>
        <p:sp>
          <p:nvSpPr>
            <p:cNvPr id="4" name="Freeform 3"/>
            <p:cNvSpPr/>
            <p:nvPr/>
          </p:nvSpPr>
          <p:spPr>
            <a:xfrm>
              <a:off x="232448" y="1593806"/>
              <a:ext cx="2363390" cy="1418034"/>
            </a:xfrm>
            <a:custGeom>
              <a:avLst/>
              <a:gdLst>
                <a:gd name="connsiteX0" fmla="*/ 0 w 2363390"/>
                <a:gd name="connsiteY0" fmla="*/ 0 h 1418034"/>
                <a:gd name="connsiteX1" fmla="*/ 2363390 w 2363390"/>
                <a:gd name="connsiteY1" fmla="*/ 0 h 1418034"/>
                <a:gd name="connsiteX2" fmla="*/ 2363390 w 2363390"/>
                <a:gd name="connsiteY2" fmla="*/ 1418034 h 1418034"/>
                <a:gd name="connsiteX3" fmla="*/ 0 w 2363390"/>
                <a:gd name="connsiteY3" fmla="*/ 1418034 h 1418034"/>
                <a:gd name="connsiteX4" fmla="*/ 0 w 2363390"/>
                <a:gd name="connsiteY4" fmla="*/ 0 h 141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390" h="1418034">
                  <a:moveTo>
                    <a:pt x="0" y="0"/>
                  </a:moveTo>
                  <a:lnTo>
                    <a:pt x="2363390" y="0"/>
                  </a:lnTo>
                  <a:lnTo>
                    <a:pt x="2363390" y="1418034"/>
                  </a:lnTo>
                  <a:lnTo>
                    <a:pt x="0" y="141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/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Unlock </a:t>
              </a:r>
              <a:r>
                <a:rPr kumimoji="0" lang="en-US" sz="1400" b="1" i="0" u="none" strike="noStrike" kern="1200" cap="none" spc="0" normalizeH="0" baseline="0" noProof="0" dirty="0">
                  <a:ln/>
                  <a:solidFill>
                    <a:srgbClr val="DB134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frame of reference </a:t>
              </a:r>
              <a:r>
                <a:rPr kumimoji="0" lang="en-US" sz="1400" b="1" i="0" u="none" strike="noStrike" kern="1200" cap="none" spc="0" normalizeH="0" baseline="0" noProof="0" dirty="0">
                  <a:ln/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opportunities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>
              <a:off x="2832177" y="1593806"/>
              <a:ext cx="2363390" cy="1418034"/>
            </a:xfrm>
            <a:custGeom>
              <a:avLst/>
              <a:gdLst>
                <a:gd name="connsiteX0" fmla="*/ 0 w 2363390"/>
                <a:gd name="connsiteY0" fmla="*/ 0 h 1418034"/>
                <a:gd name="connsiteX1" fmla="*/ 2363390 w 2363390"/>
                <a:gd name="connsiteY1" fmla="*/ 0 h 1418034"/>
                <a:gd name="connsiteX2" fmla="*/ 2363390 w 2363390"/>
                <a:gd name="connsiteY2" fmla="*/ 1418034 h 1418034"/>
                <a:gd name="connsiteX3" fmla="*/ 0 w 2363390"/>
                <a:gd name="connsiteY3" fmla="*/ 1418034 h 1418034"/>
                <a:gd name="connsiteX4" fmla="*/ 0 w 2363390"/>
                <a:gd name="connsiteY4" fmla="*/ 0 h 141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390" h="1418034">
                  <a:moveTo>
                    <a:pt x="0" y="0"/>
                  </a:moveTo>
                  <a:lnTo>
                    <a:pt x="2363390" y="0"/>
                  </a:lnTo>
                  <a:lnTo>
                    <a:pt x="2363390" y="1418034"/>
                  </a:lnTo>
                  <a:lnTo>
                    <a:pt x="0" y="141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Identify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B134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category and brand growth opportunities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by occasion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5431907" y="1593806"/>
              <a:ext cx="2363390" cy="1418034"/>
            </a:xfrm>
            <a:custGeom>
              <a:avLst/>
              <a:gdLst>
                <a:gd name="connsiteX0" fmla="*/ 0 w 2363390"/>
                <a:gd name="connsiteY0" fmla="*/ 0 h 1418034"/>
                <a:gd name="connsiteX1" fmla="*/ 2363390 w 2363390"/>
                <a:gd name="connsiteY1" fmla="*/ 0 h 1418034"/>
                <a:gd name="connsiteX2" fmla="*/ 2363390 w 2363390"/>
                <a:gd name="connsiteY2" fmla="*/ 1418034 h 1418034"/>
                <a:gd name="connsiteX3" fmla="*/ 0 w 2363390"/>
                <a:gd name="connsiteY3" fmla="*/ 1418034 h 1418034"/>
                <a:gd name="connsiteX4" fmla="*/ 0 w 2363390"/>
                <a:gd name="connsiteY4" fmla="*/ 0 h 141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390" h="1418034">
                  <a:moveTo>
                    <a:pt x="0" y="0"/>
                  </a:moveTo>
                  <a:lnTo>
                    <a:pt x="2363390" y="0"/>
                  </a:lnTo>
                  <a:lnTo>
                    <a:pt x="2363390" y="1418034"/>
                  </a:lnTo>
                  <a:lnTo>
                    <a:pt x="0" y="141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Identify expanded set of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B134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Retail Environments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led by occasion context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232448" y="3248179"/>
              <a:ext cx="2363390" cy="1418034"/>
            </a:xfrm>
            <a:custGeom>
              <a:avLst/>
              <a:gdLst>
                <a:gd name="connsiteX0" fmla="*/ 0 w 2363390"/>
                <a:gd name="connsiteY0" fmla="*/ 0 h 1418034"/>
                <a:gd name="connsiteX1" fmla="*/ 2363390 w 2363390"/>
                <a:gd name="connsiteY1" fmla="*/ 0 h 1418034"/>
                <a:gd name="connsiteX2" fmla="*/ 2363390 w 2363390"/>
                <a:gd name="connsiteY2" fmla="*/ 1418034 h 1418034"/>
                <a:gd name="connsiteX3" fmla="*/ 0 w 2363390"/>
                <a:gd name="connsiteY3" fmla="*/ 1418034 h 1418034"/>
                <a:gd name="connsiteX4" fmla="*/ 0 w 2363390"/>
                <a:gd name="connsiteY4" fmla="*/ 0 h 141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390" h="1418034">
                  <a:moveTo>
                    <a:pt x="0" y="0"/>
                  </a:moveTo>
                  <a:lnTo>
                    <a:pt x="2363390" y="0"/>
                  </a:lnTo>
                  <a:lnTo>
                    <a:pt x="2363390" y="1418034"/>
                  </a:lnTo>
                  <a:lnTo>
                    <a:pt x="0" y="141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/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Unlock opportunities for </a:t>
              </a:r>
              <a:r>
                <a:rPr kumimoji="0" lang="en-US" sz="1400" b="1" i="0" u="none" strike="noStrike" kern="1200" cap="none" spc="0" normalizeH="0" baseline="0" noProof="0" dirty="0">
                  <a:ln/>
                  <a:solidFill>
                    <a:srgbClr val="DB134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customer execution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2832177" y="3248179"/>
              <a:ext cx="2363390" cy="1418034"/>
            </a:xfrm>
            <a:custGeom>
              <a:avLst/>
              <a:gdLst>
                <a:gd name="connsiteX0" fmla="*/ 0 w 2363390"/>
                <a:gd name="connsiteY0" fmla="*/ 0 h 1418034"/>
                <a:gd name="connsiteX1" fmla="*/ 2363390 w 2363390"/>
                <a:gd name="connsiteY1" fmla="*/ 0 h 1418034"/>
                <a:gd name="connsiteX2" fmla="*/ 2363390 w 2363390"/>
                <a:gd name="connsiteY2" fmla="*/ 1418034 h 1418034"/>
                <a:gd name="connsiteX3" fmla="*/ 0 w 2363390"/>
                <a:gd name="connsiteY3" fmla="*/ 1418034 h 1418034"/>
                <a:gd name="connsiteX4" fmla="*/ 0 w 2363390"/>
                <a:gd name="connsiteY4" fmla="*/ 0 h 141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390" h="1418034">
                  <a:moveTo>
                    <a:pt x="0" y="0"/>
                  </a:moveTo>
                  <a:lnTo>
                    <a:pt x="2363390" y="0"/>
                  </a:lnTo>
                  <a:lnTo>
                    <a:pt x="2363390" y="1418034"/>
                  </a:lnTo>
                  <a:lnTo>
                    <a:pt x="0" y="141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Fuel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B134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RGM 2.0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 order to execute Occasion, Brand, Price, Pack, Channel architecture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5431907" y="3248179"/>
              <a:ext cx="2363390" cy="1418034"/>
            </a:xfrm>
            <a:custGeom>
              <a:avLst/>
              <a:gdLst>
                <a:gd name="connsiteX0" fmla="*/ 0 w 2363390"/>
                <a:gd name="connsiteY0" fmla="*/ 0 h 1418034"/>
                <a:gd name="connsiteX1" fmla="*/ 2363390 w 2363390"/>
                <a:gd name="connsiteY1" fmla="*/ 0 h 1418034"/>
                <a:gd name="connsiteX2" fmla="*/ 2363390 w 2363390"/>
                <a:gd name="connsiteY2" fmla="*/ 1418034 h 1418034"/>
                <a:gd name="connsiteX3" fmla="*/ 0 w 2363390"/>
                <a:gd name="connsiteY3" fmla="*/ 1418034 h 1418034"/>
                <a:gd name="connsiteX4" fmla="*/ 0 w 2363390"/>
                <a:gd name="connsiteY4" fmla="*/ 0 h 141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390" h="1418034">
                  <a:moveTo>
                    <a:pt x="0" y="0"/>
                  </a:moveTo>
                  <a:lnTo>
                    <a:pt x="2363390" y="0"/>
                  </a:lnTo>
                  <a:lnTo>
                    <a:pt x="2363390" y="1418034"/>
                  </a:lnTo>
                  <a:lnTo>
                    <a:pt x="0" y="141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/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Identity opportunities for </a:t>
              </a:r>
              <a:r>
                <a:rPr kumimoji="0" lang="en-US" sz="1400" b="1" i="0" u="none" strike="noStrike" kern="1200" cap="none" spc="0" normalizeH="0" baseline="0" noProof="0" dirty="0">
                  <a:ln/>
                  <a:solidFill>
                    <a:srgbClr val="DB134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shopper engagement</a:t>
              </a:r>
              <a:r>
                <a:rPr kumimoji="0" lang="en-US" sz="1400" b="1" i="0" u="none" strike="noStrike" kern="1200" cap="none" spc="0" normalizeH="0" baseline="0" noProof="0" dirty="0">
                  <a:ln/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, built into POS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>
              <a:off x="1532312" y="4902553"/>
              <a:ext cx="2363390" cy="1418034"/>
            </a:xfrm>
            <a:custGeom>
              <a:avLst/>
              <a:gdLst>
                <a:gd name="connsiteX0" fmla="*/ 0 w 2363390"/>
                <a:gd name="connsiteY0" fmla="*/ 0 h 1418034"/>
                <a:gd name="connsiteX1" fmla="*/ 2363390 w 2363390"/>
                <a:gd name="connsiteY1" fmla="*/ 0 h 1418034"/>
                <a:gd name="connsiteX2" fmla="*/ 2363390 w 2363390"/>
                <a:gd name="connsiteY2" fmla="*/ 1418034 h 1418034"/>
                <a:gd name="connsiteX3" fmla="*/ 0 w 2363390"/>
                <a:gd name="connsiteY3" fmla="*/ 1418034 h 1418034"/>
                <a:gd name="connsiteX4" fmla="*/ 0 w 2363390"/>
                <a:gd name="connsiteY4" fmla="*/ 0 h 141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390" h="1418034">
                  <a:moveTo>
                    <a:pt x="0" y="0"/>
                  </a:moveTo>
                  <a:lnTo>
                    <a:pt x="2363390" y="0"/>
                  </a:lnTo>
                  <a:lnTo>
                    <a:pt x="2363390" y="1418034"/>
                  </a:lnTo>
                  <a:lnTo>
                    <a:pt x="0" y="141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Establish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B134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performance metrics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within occasion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4083120" y="4922136"/>
              <a:ext cx="2363390" cy="1418034"/>
            </a:xfrm>
            <a:custGeom>
              <a:avLst/>
              <a:gdLst>
                <a:gd name="connsiteX0" fmla="*/ 0 w 2363390"/>
                <a:gd name="connsiteY0" fmla="*/ 0 h 1418034"/>
                <a:gd name="connsiteX1" fmla="*/ 2363390 w 2363390"/>
                <a:gd name="connsiteY1" fmla="*/ 0 h 1418034"/>
                <a:gd name="connsiteX2" fmla="*/ 2363390 w 2363390"/>
                <a:gd name="connsiteY2" fmla="*/ 1418034 h 1418034"/>
                <a:gd name="connsiteX3" fmla="*/ 0 w 2363390"/>
                <a:gd name="connsiteY3" fmla="*/ 1418034 h 1418034"/>
                <a:gd name="connsiteX4" fmla="*/ 0 w 2363390"/>
                <a:gd name="connsiteY4" fmla="*/ 0 h 141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390" h="1418034">
                  <a:moveTo>
                    <a:pt x="0" y="0"/>
                  </a:moveTo>
                  <a:lnTo>
                    <a:pt x="2363390" y="0"/>
                  </a:lnTo>
                  <a:lnTo>
                    <a:pt x="2363390" y="1418034"/>
                  </a:lnTo>
                  <a:lnTo>
                    <a:pt x="0" y="141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Trend and understand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B134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consumer behavioral change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530163" y="239449"/>
            <a:ext cx="11217492" cy="1349902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The Kellogg's Eating Occasion Framework allows us to unlock significant growth opportunities...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8448" y="2138865"/>
            <a:ext cx="5372100" cy="3935077"/>
          </a:xfrm>
          <a:prstGeom prst="rect">
            <a:avLst/>
          </a:prstGeom>
        </p:spPr>
      </p:pic>
      <p:sp>
        <p:nvSpPr>
          <p:cNvPr id="1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710672" y="6532931"/>
            <a:ext cx="444062" cy="27567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9141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Understanding Occasions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5712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DCA39-FE7E-4B33-9419-C9BB65BD88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21642" y="1926499"/>
            <a:ext cx="5857907" cy="3140393"/>
            <a:chOff x="121642" y="1698913"/>
            <a:chExt cx="5857907" cy="3140393"/>
          </a:xfrm>
        </p:grpSpPr>
        <p:sp>
          <p:nvSpPr>
            <p:cNvPr id="6" name="Title 1"/>
            <p:cNvSpPr txBox="1">
              <a:spLocks/>
            </p:cNvSpPr>
            <p:nvPr/>
          </p:nvSpPr>
          <p:spPr>
            <a:xfrm>
              <a:off x="209551" y="2402742"/>
              <a:ext cx="5520428" cy="2436564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rgbClr val="DB1348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670530" rtl="0" eaLnBrk="1" fontAlgn="auto" latinLnBrk="0" hangingPunct="1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An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DC2347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eating situation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surrounded by what is happening during a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DC2347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specific time and/or place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.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This is enhanced by understanding </a:t>
              </a:r>
              <a:r>
                <a:rPr kumimoji="0" lang="en-US" sz="2000" b="0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who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 is eating, </a:t>
              </a:r>
              <a:r>
                <a:rPr kumimoji="0" lang="en-US" sz="2000" b="0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what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 they are eating, </a:t>
              </a:r>
              <a:r>
                <a:rPr kumimoji="0" lang="en-US" sz="2000" b="0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why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they are eating, the </a:t>
              </a:r>
              <a:r>
                <a:rPr kumimoji="0" lang="en-US" sz="2000" b="0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retail environment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j-ea"/>
                  <a:cs typeface="+mj-cs"/>
                </a:rPr>
                <a:t>where food was purchased, as well as the physical circumstances surrounding the occasion.</a:t>
              </a: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121642" y="1698913"/>
              <a:ext cx="5857907" cy="526178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rPr>
                <a:t>AN OCCASION IS...</a:t>
              </a:r>
            </a:p>
          </p:txBody>
        </p:sp>
      </p:grpSp>
      <p:sp>
        <p:nvSpPr>
          <p:cNvPr id="75" name="Title 4">
            <a:extLst>
              <a:ext uri="{FF2B5EF4-FFF2-40B4-BE49-F238E27FC236}">
                <a16:creationId xmlns:a16="http://schemas.microsoft.com/office/drawing/2014/main" id="{19DB4480-4503-415E-A8F8-555B87EF71B2}"/>
              </a:ext>
            </a:extLst>
          </p:cNvPr>
          <p:cNvSpPr txBox="1">
            <a:spLocks/>
          </p:cNvSpPr>
          <p:nvPr/>
        </p:nvSpPr>
        <p:spPr>
          <a:xfrm>
            <a:off x="121642" y="311588"/>
            <a:ext cx="12070357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DB134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DB1348"/>
                </a:solidFill>
                <a:effectLst/>
                <a:uLnTx/>
                <a:uFillTx/>
                <a:latin typeface="Franklin Gothic Medium Cond"/>
                <a:ea typeface="+mj-ea"/>
                <a:cs typeface="+mj-cs"/>
              </a:rPr>
              <a:t>Occasion Definition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045A479B-9C51-4C50-B554-BD80729C8038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679527" y="3460695"/>
            <a:ext cx="4537488" cy="72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459223" y="968834"/>
            <a:ext cx="5061385" cy="5055723"/>
            <a:chOff x="6459223" y="968834"/>
            <a:chExt cx="5061385" cy="5055723"/>
          </a:xfrm>
        </p:grpSpPr>
        <p:grpSp>
          <p:nvGrpSpPr>
            <p:cNvPr id="5" name="Group 4"/>
            <p:cNvGrpSpPr/>
            <p:nvPr/>
          </p:nvGrpSpPr>
          <p:grpSpPr>
            <a:xfrm>
              <a:off x="6459223" y="968834"/>
              <a:ext cx="5061385" cy="1006429"/>
              <a:chOff x="6459223" y="1298018"/>
              <a:chExt cx="5061385" cy="1006429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7340599" y="1298018"/>
                <a:ext cx="4180009" cy="10064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B1348"/>
                    </a:solidFill>
                    <a:effectLst/>
                    <a:uLnTx/>
                    <a:uFillTx/>
                    <a:latin typeface="Franklin Gothic Medium Cond"/>
                    <a:ea typeface="+mn-ea"/>
                    <a:cs typeface="+mn-cs"/>
                  </a:rPr>
                  <a:t>WHEN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DB1348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When the eating occasion happens (e.g., at breakfast, between meals, after work, right before going to bed, etc.)</a:t>
                </a:r>
              </a:p>
            </p:txBody>
          </p:sp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74C3F554-8530-48A2-925A-3CC8045F0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59223" y="1441232"/>
                <a:ext cx="720000" cy="720000"/>
              </a:xfrm>
              <a:prstGeom prst="rect">
                <a:avLst/>
              </a:prstGeom>
            </p:spPr>
          </p:pic>
        </p:grpSp>
        <p:grpSp>
          <p:nvGrpSpPr>
            <p:cNvPr id="2" name="Group 1"/>
            <p:cNvGrpSpPr/>
            <p:nvPr/>
          </p:nvGrpSpPr>
          <p:grpSpPr>
            <a:xfrm>
              <a:off x="6459223" y="2078107"/>
              <a:ext cx="5061385" cy="812530"/>
              <a:chOff x="6459223" y="2191937"/>
              <a:chExt cx="5061385" cy="812530"/>
            </a:xfrm>
          </p:grpSpPr>
          <p:sp>
            <p:nvSpPr>
              <p:cNvPr id="114" name="Rectangle 113"/>
              <p:cNvSpPr/>
              <p:nvPr/>
            </p:nvSpPr>
            <p:spPr>
              <a:xfrm>
                <a:off x="7340599" y="2191937"/>
                <a:ext cx="4180009" cy="8125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B1348"/>
                    </a:solidFill>
                    <a:effectLst/>
                    <a:uLnTx/>
                    <a:uFillTx/>
                    <a:latin typeface="Franklin Gothic Medium Cond"/>
                    <a:ea typeface="+mn-ea"/>
                    <a:cs typeface="+mn-cs"/>
                  </a:rPr>
                  <a:t>WHERE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DB1348"/>
                  </a:solidFill>
                  <a:effectLst/>
                  <a:uLnTx/>
                  <a:uFillTx/>
                  <a:latin typeface="Franklin Gothic Medium Cond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Where the eating occasion takes place (e.g., at home, in the office, in a restaurant, etc.)</a:t>
                </a:r>
              </a:p>
            </p:txBody>
          </p:sp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586744B6-370A-491B-BCE2-D25BCC57E6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59223" y="2238202"/>
                <a:ext cx="720000" cy="720000"/>
              </a:xfrm>
              <a:prstGeom prst="rect">
                <a:avLst/>
              </a:prstGeom>
            </p:spPr>
          </p:pic>
        </p:grpSp>
        <p:grpSp>
          <p:nvGrpSpPr>
            <p:cNvPr id="4" name="Group 3"/>
            <p:cNvGrpSpPr/>
            <p:nvPr/>
          </p:nvGrpSpPr>
          <p:grpSpPr>
            <a:xfrm>
              <a:off x="6459223" y="2993481"/>
              <a:ext cx="5061385" cy="1006429"/>
              <a:chOff x="6459223" y="3085858"/>
              <a:chExt cx="5061385" cy="1006429"/>
            </a:xfrm>
          </p:grpSpPr>
          <p:sp>
            <p:nvSpPr>
              <p:cNvPr id="115" name="Rectangle 114"/>
              <p:cNvSpPr/>
              <p:nvPr/>
            </p:nvSpPr>
            <p:spPr>
              <a:xfrm>
                <a:off x="7340599" y="3085858"/>
                <a:ext cx="4180009" cy="10064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B1348"/>
                    </a:solidFill>
                    <a:effectLst/>
                    <a:uLnTx/>
                    <a:uFillTx/>
                    <a:latin typeface="Franklin Gothic Medium Cond"/>
                    <a:ea typeface="+mn-ea"/>
                    <a:cs typeface="+mn-cs"/>
                  </a:rPr>
                  <a:t>WHY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Why the product is chosen instead of others (e.g., nutritional benefits, relieve boredom, satisfy hunger, within reach, etc.)</a:t>
                </a:r>
              </a:p>
            </p:txBody>
          </p:sp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21FF4724-B583-45DB-91BE-14DF16825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59223" y="3229072"/>
                <a:ext cx="720000" cy="720000"/>
              </a:xfrm>
              <a:prstGeom prst="rect">
                <a:avLst/>
              </a:prstGeom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6459223" y="4102754"/>
              <a:ext cx="5061385" cy="1006429"/>
              <a:chOff x="6459223" y="3979779"/>
              <a:chExt cx="5061385" cy="1006429"/>
            </a:xfrm>
          </p:grpSpPr>
          <p:sp>
            <p:nvSpPr>
              <p:cNvPr id="116" name="Rectangle 115"/>
              <p:cNvSpPr/>
              <p:nvPr/>
            </p:nvSpPr>
            <p:spPr>
              <a:xfrm>
                <a:off x="7340599" y="3979779"/>
                <a:ext cx="4180009" cy="10064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B1348"/>
                    </a:solidFill>
                    <a:effectLst/>
                    <a:uLnTx/>
                    <a:uFillTx/>
                    <a:latin typeface="Franklin Gothic Medium Cond"/>
                    <a:ea typeface="+mn-ea"/>
                    <a:cs typeface="+mn-cs"/>
                  </a:rPr>
                  <a:t>WHO/WHO WITH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Who consumes the product and with whom (e.g., children at breakfast with parents, young millennials alone at night, etc.)</a:t>
                </a:r>
              </a:p>
            </p:txBody>
          </p:sp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5EACBBD4-346E-461B-864C-61743CB4BA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59223" y="4122993"/>
                <a:ext cx="720000" cy="720000"/>
              </a:xfrm>
              <a:prstGeom prst="rect">
                <a:avLst/>
              </a:prstGeom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6459223" y="5212027"/>
              <a:ext cx="5061385" cy="812530"/>
              <a:chOff x="6459223" y="4873699"/>
              <a:chExt cx="5061385" cy="812530"/>
            </a:xfrm>
          </p:grpSpPr>
          <p:sp>
            <p:nvSpPr>
              <p:cNvPr id="117" name="Rectangle 116"/>
              <p:cNvSpPr/>
              <p:nvPr/>
            </p:nvSpPr>
            <p:spPr>
              <a:xfrm>
                <a:off x="7340599" y="4873699"/>
                <a:ext cx="4180009" cy="8125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B1348"/>
                    </a:solidFill>
                    <a:effectLst/>
                    <a:uLnTx/>
                    <a:uFillTx/>
                    <a:latin typeface="Franklin Gothic Medium Cond"/>
                    <a:ea typeface="+mn-ea"/>
                    <a:cs typeface="+mn-cs"/>
                  </a:rPr>
                  <a:t>WHAT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ea typeface="+mn-ea"/>
                    <a:cs typeface="+mn-cs"/>
                  </a:rPr>
                  <a:t>What is eaten (e.g. trial mix, granola bar with a cup of coffee, cereal with yogurt, etc.)</a:t>
                </a:r>
              </a:p>
            </p:txBody>
          </p:sp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657F8C88-DFC4-441A-AC90-E88B85CAE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59223" y="4919964"/>
                <a:ext cx="720000" cy="72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2406165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32">
      <a:dk1>
        <a:sysClr val="windowText" lastClr="000000"/>
      </a:dk1>
      <a:lt1>
        <a:sysClr val="window" lastClr="FFFFFF"/>
      </a:lt1>
      <a:dk2>
        <a:srgbClr val="DB1348"/>
      </a:dk2>
      <a:lt2>
        <a:srgbClr val="E7E6E6"/>
      </a:lt2>
      <a:accent1>
        <a:srgbClr val="DB1348"/>
      </a:accent1>
      <a:accent2>
        <a:srgbClr val="B68F68"/>
      </a:accent2>
      <a:accent3>
        <a:srgbClr val="003960"/>
      </a:accent3>
      <a:accent4>
        <a:srgbClr val="43BDA0"/>
      </a:accent4>
      <a:accent5>
        <a:srgbClr val="F9B9CA"/>
      </a:accent5>
      <a:accent6>
        <a:srgbClr val="61BBFF"/>
      </a:accent6>
      <a:hlink>
        <a:srgbClr val="0563C1"/>
      </a:hlink>
      <a:folHlink>
        <a:srgbClr val="954F72"/>
      </a:folHlink>
    </a:clrScheme>
    <a:fontScheme name="Custom 3">
      <a:majorFont>
        <a:latin typeface="Franklin Gothic Medium Co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2212</TotalTime>
  <Words>8379</Words>
  <Application>Microsoft Office PowerPoint</Application>
  <PresentationFormat>Widescreen</PresentationFormat>
  <Paragraphs>2829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Arial Narrow</vt:lpstr>
      <vt:lpstr>Calibri</vt:lpstr>
      <vt:lpstr>Franklin Gothic Book</vt:lpstr>
      <vt:lpstr>Franklin Gothic Medium</vt:lpstr>
      <vt:lpstr>Franklin Gothic Medium Cond</vt:lpstr>
      <vt:lpstr>1_Office Theme</vt:lpstr>
      <vt:lpstr>Kellogg’s  Eating Occasions Framework</vt:lpstr>
      <vt:lpstr>PowerPoint Presentation</vt:lpstr>
      <vt:lpstr>Occasions allow us to move beyond category-first thinking</vt:lpstr>
      <vt:lpstr>Occasions will influence all aspects of the business…</vt:lpstr>
      <vt:lpstr>Eating Occasions Shape Category Growth</vt:lpstr>
      <vt:lpstr>Eating Occasions Unlock Retailer Execution</vt:lpstr>
      <vt:lpstr>This is a Big Change with a Big Path to Growth!</vt:lpstr>
      <vt:lpstr>Understanding Occasions</vt:lpstr>
      <vt:lpstr>PowerPoint Presentation</vt:lpstr>
      <vt:lpstr>PowerPoint Presentation</vt:lpstr>
      <vt:lpstr>PowerPoint Presentation</vt:lpstr>
      <vt:lpstr>By understanding our strategic goals for the framework and applying the eating occasion definition, we developed a data-driven eating occasion framework. </vt:lpstr>
      <vt:lpstr>Sample &amp; Method</vt:lpstr>
      <vt:lpstr>Kellogg’s  Eating Occasion Framework</vt:lpstr>
      <vt:lpstr>Unweighted [weighted] Base: Eating Occasions among Age 4-70                             .See notes section for more information. When viewed as a total population, children age 4-12 and adults/teens age 13-70 have been weighted to match population proportions. </vt:lpstr>
      <vt:lpstr>PowerPoint Presentation</vt:lpstr>
      <vt:lpstr>CHANNEL OCCASION PROFILE  (TOP 14)</vt:lpstr>
      <vt:lpstr>CHANNEL COMPARISON – Occasion Size within Channel</vt:lpstr>
      <vt:lpstr>CHANNEL COMPARISON – Occasion Size within Channel – Indexed</vt:lpstr>
      <vt:lpstr>CHANNEL COMPARISON – Category Engagement</vt:lpstr>
      <vt:lpstr>CHANNEL COMPARISON – Consumption Behaviors</vt:lpstr>
      <vt:lpstr>PowerPoint Presentation</vt:lpstr>
      <vt:lpstr>RETAILER COMPARISON – Occasion Size within Retailer</vt:lpstr>
      <vt:lpstr>RETAILER COMPARISON – Occasion Size within Retailer - Indexed</vt:lpstr>
      <vt:lpstr>RETAILER COMPARISON – Category Engagement</vt:lpstr>
      <vt:lpstr>RETAILER COMPARISON – Consumption Behaviors</vt:lpstr>
      <vt:lpstr>APPENDIX</vt:lpstr>
      <vt:lpstr>CHANNEL COMPARISON INTERPRETATION GUIDE</vt:lpstr>
      <vt:lpstr>CHANNEL COMPARISON INTERPRETATION GUIDE</vt:lpstr>
      <vt:lpstr>CHANNEL COMPARISON INTERPRETATION GUIDE</vt:lpstr>
      <vt:lpstr>CHANNEL COMPARISON INTERPRETATION GUIDE</vt:lpstr>
      <vt:lpstr>RETAILER COMPARISON INTERPRETATION GUIDE</vt:lpstr>
      <vt:lpstr>RETAILER COMPARISON INTERPRETATION GUIDE</vt:lpstr>
      <vt:lpstr>RETAILER COMPARISON INTERPRETATION GUIDE</vt:lpstr>
      <vt:lpstr>RETAILER COMPARISON INTERPRETATION GUIDE</vt:lpstr>
      <vt:lpstr>OCCASION DEFINITIONS</vt:lpstr>
      <vt:lpstr>OCCASION DEFINITIONS</vt:lpstr>
      <vt:lpstr>Questionnaire Information</vt:lpstr>
      <vt:lpstr>Questionnaire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CHANNEL COMPARISON INTERPRETATION GUIDE</dc:title>
  <dc:creator>Anuradha Nawkhare</dc:creator>
  <cp:lastModifiedBy>Anuradha Nawkhare</cp:lastModifiedBy>
  <cp:revision>181</cp:revision>
  <dcterms:created xsi:type="dcterms:W3CDTF">2019-10-01T06:51:03Z</dcterms:created>
  <dcterms:modified xsi:type="dcterms:W3CDTF">2020-08-31T05:26:16Z</dcterms:modified>
</cp:coreProperties>
</file>